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470" r:id="rId2"/>
    <p:sldId id="485" r:id="rId3"/>
    <p:sldId id="471" r:id="rId4"/>
    <p:sldId id="474" r:id="rId5"/>
    <p:sldId id="348" r:id="rId6"/>
    <p:sldId id="473" r:id="rId7"/>
    <p:sldId id="475" r:id="rId8"/>
    <p:sldId id="351" r:id="rId9"/>
    <p:sldId id="350" r:id="rId10"/>
    <p:sldId id="352" r:id="rId11"/>
    <p:sldId id="476" r:id="rId12"/>
    <p:sldId id="354" r:id="rId13"/>
    <p:sldId id="492" r:id="rId14"/>
    <p:sldId id="469" r:id="rId15"/>
    <p:sldId id="477" r:id="rId16"/>
    <p:sldId id="450" r:id="rId17"/>
    <p:sldId id="462" r:id="rId18"/>
    <p:sldId id="493" r:id="rId19"/>
    <p:sldId id="463" r:id="rId20"/>
    <p:sldId id="494" r:id="rId21"/>
    <p:sldId id="495" r:id="rId22"/>
    <p:sldId id="465" r:id="rId23"/>
    <p:sldId id="496" r:id="rId24"/>
    <p:sldId id="497" r:id="rId25"/>
    <p:sldId id="498" r:id="rId26"/>
    <p:sldId id="499" r:id="rId27"/>
    <p:sldId id="500" r:id="rId28"/>
    <p:sldId id="501" r:id="rId29"/>
    <p:sldId id="502" r:id="rId30"/>
    <p:sldId id="503" r:id="rId31"/>
    <p:sldId id="467" r:id="rId32"/>
    <p:sldId id="504" r:id="rId33"/>
    <p:sldId id="505" r:id="rId34"/>
    <p:sldId id="489" r:id="rId35"/>
    <p:sldId id="484" r:id="rId36"/>
    <p:sldId id="509" r:id="rId37"/>
    <p:sldId id="507" r:id="rId38"/>
    <p:sldId id="508" r:id="rId39"/>
    <p:sldId id="506" r:id="rId40"/>
    <p:sldId id="486" r:id="rId41"/>
    <p:sldId id="487" r:id="rId42"/>
    <p:sldId id="488" r:id="rId43"/>
    <p:sldId id="483" r:id="rId44"/>
  </p:sldIdLst>
  <p:sldSz cx="9906000" cy="6858000" type="A4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3052" userDrawn="1">
          <p15:clr>
            <a:srgbClr val="A4A3A4"/>
          </p15:clr>
        </p15:guide>
        <p15:guide id="3" pos="318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51B29F"/>
    <a:srgbClr val="486FAA"/>
    <a:srgbClr val="476FAA"/>
    <a:srgbClr val="FFFFFF"/>
    <a:srgbClr val="D0D8E8"/>
    <a:srgbClr val="990099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보통 스타일 1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밝은 스타일 1 - 강조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밝은 스타일 1 - 강조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밝은 스타일 1 - 강조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보통 스타일 4 - 강조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927" autoAdjust="0"/>
    <p:restoredTop sz="96429" autoAdjust="0"/>
  </p:normalViewPr>
  <p:slideViewPr>
    <p:cSldViewPr showGuides="1">
      <p:cViewPr varScale="1">
        <p:scale>
          <a:sx n="113" d="100"/>
          <a:sy n="113" d="100"/>
        </p:scale>
        <p:origin x="1530" y="96"/>
      </p:cViewPr>
      <p:guideLst>
        <p:guide orient="horz" pos="4320"/>
        <p:guide pos="3052"/>
        <p:guide pos="3188"/>
      </p:guideLst>
    </p:cSldViewPr>
  </p:slideViewPr>
  <p:outlineViewPr>
    <p:cViewPr>
      <p:scale>
        <a:sx n="33" d="100"/>
        <a:sy n="33" d="100"/>
      </p:scale>
      <p:origin x="0" y="762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3162" y="114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종합만족도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</c:numCache>
            </c:numRef>
          </c:cat>
          <c:val>
            <c:numRef>
              <c:f>Sheet1!$B$2:$B$4</c:f>
              <c:numCache>
                <c:formatCode>#,##0.0_ </c:formatCode>
                <c:ptCount val="3"/>
                <c:pt idx="0">
                  <c:v>82.9</c:v>
                </c:pt>
                <c:pt idx="1">
                  <c:v>85.6</c:v>
                </c:pt>
                <c:pt idx="2">
                  <c:v>71.8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92B1-4A4B-A734-1CFB93EB3B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9712752"/>
        <c:axId val="399713536"/>
      </c:lineChart>
      <c:catAx>
        <c:axId val="3997127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99713536"/>
        <c:crosses val="autoZero"/>
        <c:auto val="1"/>
        <c:lblAlgn val="ctr"/>
        <c:lblOffset val="100"/>
        <c:noMultiLvlLbl val="0"/>
      </c:catAx>
      <c:valAx>
        <c:axId val="399713536"/>
        <c:scaling>
          <c:orientation val="minMax"/>
          <c:min val="7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_ 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99712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2020학년도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/>
              </a:solidFill>
            </a:ln>
            <a:effectLst/>
            <a:sp3d>
              <a:contourClr>
                <a:schemeClr val="tx2"/>
              </a:contourClr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종합 만족도</c:v>
                </c:pt>
                <c:pt idx="1">
                  <c:v>대학명망도 및 만족도</c:v>
                </c:pt>
                <c:pt idx="2">
                  <c:v>산학협력 체제 만족도</c:v>
                </c:pt>
                <c:pt idx="3">
                  <c:v>핵심역량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82.9</c:v>
                </c:pt>
                <c:pt idx="1">
                  <c:v>86.3</c:v>
                </c:pt>
                <c:pt idx="2">
                  <c:v>85.4</c:v>
                </c:pt>
                <c:pt idx="3">
                  <c:v>76.7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0-862C-47F9-BB83-3E82F8D0972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2021학년도</c:v>
                </c:pt>
              </c:strCache>
            </c:strRef>
          </c:tx>
          <c:spPr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2"/>
              </a:solidFill>
            </a:ln>
            <a:effectLst/>
            <a:sp3d>
              <a:contourClr>
                <a:schemeClr val="tx2"/>
              </a:contourClr>
            </a:sp3d>
          </c:spPr>
          <c:invertIfNegative val="0"/>
          <c:dLbls>
            <c:dLbl>
              <c:idx val="2"/>
              <c:layout>
                <c:manualLayout>
                  <c:x val="6.0107711125179332E-3"/>
                  <c:y val="-1.28475249167376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62C-47F9-BB83-3E82F8D09723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종합 만족도</c:v>
                </c:pt>
                <c:pt idx="1">
                  <c:v>대학명망도 및 만족도</c:v>
                </c:pt>
                <c:pt idx="2">
                  <c:v>산학협력 체제 만족도</c:v>
                </c:pt>
                <c:pt idx="3">
                  <c:v>핵심역량</c:v>
                </c:pt>
              </c:strCache>
            </c:strRef>
          </c:cat>
          <c:val>
            <c:numRef>
              <c:f>Sheet1!$C$2:$C$5</c:f>
              <c:numCache>
                <c:formatCode>0.0_ </c:formatCode>
                <c:ptCount val="4"/>
                <c:pt idx="0" formatCode="General">
                  <c:v>84.5</c:v>
                </c:pt>
                <c:pt idx="1">
                  <c:v>86.8</c:v>
                </c:pt>
                <c:pt idx="2">
                  <c:v>87.4</c:v>
                </c:pt>
                <c:pt idx="3" formatCode="General">
                  <c:v>82.9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2-862C-47F9-BB83-3E82F8D0972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2022학년도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>
              <a:solidFill>
                <a:schemeClr val="tx2"/>
              </a:solidFill>
            </a:ln>
            <a:effectLst/>
            <a:sp3d>
              <a:contourClr>
                <a:schemeClr val="tx2"/>
              </a:contourClr>
            </a:sp3d>
          </c:spPr>
          <c:invertIfNegative val="0"/>
          <c:dLbls>
            <c:dLbl>
              <c:idx val="0"/>
              <c:layout>
                <c:manualLayout>
                  <c:x val="1.8032313337553982E-2"/>
                  <c:y val="-1.9271287375106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862C-47F9-BB83-3E82F8D09723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1.602872296671461E-2"/>
                  <c:y val="-1.92712873751065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862C-47F9-BB83-3E82F8D09723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8.0143614833573431E-3"/>
                  <c:y val="-1.927128737510652E-2"/>
                </c:manualLayout>
              </c:layout>
              <c:tx>
                <c:rich>
                  <a:bodyPr/>
                  <a:lstStyle/>
                  <a:p>
                    <a:r>
                      <a:rPr lang="en-US" altLang="ko-KR" dirty="0" smtClean="0"/>
                      <a:t>79.1</a:t>
                    </a:r>
                    <a:endParaRPr lang="en-US" altLang="ko-KR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862C-47F9-BB83-3E82F8D09723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2.203949407923269E-2"/>
                  <c:y val="-2.24831686042909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862C-47F9-BB83-3E82F8D09723}"/>
                </c:ex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종합 만족도</c:v>
                </c:pt>
                <c:pt idx="1">
                  <c:v>대학명망도 및 만족도</c:v>
                </c:pt>
                <c:pt idx="2">
                  <c:v>산학협력 체제 만족도</c:v>
                </c:pt>
                <c:pt idx="3">
                  <c:v>핵심역량</c:v>
                </c:pt>
              </c:strCache>
            </c:strRef>
          </c:cat>
          <c:val>
            <c:numRef>
              <c:f>Sheet1!$D$2:$D$5</c:f>
              <c:numCache>
                <c:formatCode>0.0_ </c:formatCode>
                <c:ptCount val="4"/>
                <c:pt idx="0" formatCode="General">
                  <c:v>71.8</c:v>
                </c:pt>
                <c:pt idx="1">
                  <c:v>69.599999999999994</c:v>
                </c:pt>
                <c:pt idx="2">
                  <c:v>68.400000000000006</c:v>
                </c:pt>
                <c:pt idx="3" formatCode="General">
                  <c:v>77.400000000000006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7-862C-47F9-BB83-3E82F8D0972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8"/>
        <c:gapDepth val="0"/>
        <c:shape val="box"/>
        <c:axId val="303525096"/>
        <c:axId val="303525488"/>
        <c:axId val="0"/>
      </c:bar3DChart>
      <c:catAx>
        <c:axId val="303525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03525488"/>
        <c:crosses val="autoZero"/>
        <c:auto val="1"/>
        <c:lblAlgn val="ctr"/>
        <c:lblOffset val="100"/>
        <c:noMultiLvlLbl val="0"/>
      </c:catAx>
      <c:valAx>
        <c:axId val="303525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03525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 값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12"/>
            <c:spPr>
              <a:solidFill>
                <a:schemeClr val="accent1"/>
              </a:solidFill>
              <a:ln w="15875">
                <a:solidFill>
                  <a:schemeClr val="accent1">
                    <a:lumMod val="50000"/>
                  </a:schemeClr>
                </a:solidFill>
              </a:ln>
              <a:effectLst/>
            </c:spPr>
          </c:marker>
          <c:dPt>
            <c:idx val="0"/>
            <c:marker>
              <c:symbol val="circle"/>
              <c:size val="12"/>
              <c:spPr>
                <a:solidFill>
                  <a:srgbClr val="FF0000"/>
                </a:solidFill>
                <a:ln w="15875">
                  <a:solidFill>
                    <a:srgbClr val="FF0000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0070-45EC-B064-D1834D957876}"/>
              </c:ext>
            </c:extLst>
          </c:dPt>
          <c:dPt>
            <c:idx val="1"/>
            <c:marker>
              <c:symbol val="circle"/>
              <c:size val="12"/>
              <c:spPr>
                <a:solidFill>
                  <a:srgbClr val="FF0000"/>
                </a:solidFill>
                <a:ln w="15875">
                  <a:solidFill>
                    <a:srgbClr val="FF0000"/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0070-45EC-B064-D1834D957876}"/>
              </c:ext>
            </c:extLst>
          </c:dPt>
          <c:dPt>
            <c:idx val="2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0070-45EC-B064-D1834D957876}"/>
              </c:ext>
            </c:extLst>
          </c:dPt>
          <c:dPt>
            <c:idx val="3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0070-45EC-B064-D1834D957876}"/>
              </c:ext>
            </c:extLst>
          </c:dPt>
          <c:dPt>
            <c:idx val="4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0070-45EC-B064-D1834D957876}"/>
              </c:ext>
            </c:extLst>
          </c:dPt>
          <c:dPt>
            <c:idx val="5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0070-45EC-B064-D1834D957876}"/>
              </c:ext>
            </c:extLst>
          </c:dPt>
          <c:dPt>
            <c:idx val="8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0070-45EC-B064-D1834D957876}"/>
              </c:ext>
            </c:extLst>
          </c:dPt>
          <c:dPt>
            <c:idx val="9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0070-45EC-B064-D1834D957876}"/>
              </c:ext>
            </c:extLst>
          </c:dPt>
          <c:dPt>
            <c:idx val="11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0070-45EC-B064-D1834D957876}"/>
              </c:ext>
            </c:extLst>
          </c:dPt>
          <c:dPt>
            <c:idx val="12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0070-45EC-B064-D1834D957876}"/>
              </c:ext>
            </c:extLst>
          </c:dPt>
          <c:dPt>
            <c:idx val="13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0070-45EC-B064-D1834D957876}"/>
              </c:ext>
            </c:extLst>
          </c:dPt>
          <c:dPt>
            <c:idx val="14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0070-45EC-B064-D1834D957876}"/>
              </c:ext>
            </c:extLst>
          </c:dPt>
          <c:dPt>
            <c:idx val="15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0070-45EC-B064-D1834D957876}"/>
              </c:ext>
            </c:extLst>
          </c:dPt>
          <c:dPt>
            <c:idx val="20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D-0070-45EC-B064-D1834D957876}"/>
              </c:ext>
            </c:extLst>
          </c:dPt>
          <c:dPt>
            <c:idx val="21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E-0070-45EC-B064-D1834D957876}"/>
              </c:ext>
            </c:extLst>
          </c:dPt>
          <c:dPt>
            <c:idx val="23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F-0070-45EC-B064-D1834D957876}"/>
              </c:ext>
            </c:extLst>
          </c:dPt>
          <c:dPt>
            <c:idx val="24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0-0070-45EC-B064-D1834D957876}"/>
              </c:ext>
            </c:extLst>
          </c:dPt>
          <c:dPt>
            <c:idx val="25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1-0070-45EC-B064-D1834D957876}"/>
              </c:ext>
            </c:extLst>
          </c:dPt>
          <c:dPt>
            <c:idx val="26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2-0070-45EC-B064-D1834D957876}"/>
              </c:ext>
            </c:extLst>
          </c:dPt>
          <c:dPt>
            <c:idx val="27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3-0070-45EC-B064-D1834D957876}"/>
              </c:ext>
            </c:extLst>
          </c:dPt>
          <c:dPt>
            <c:idx val="28"/>
            <c:marker>
              <c:symbol val="circle"/>
              <c:size val="12"/>
              <c:spPr>
                <a:solidFill>
                  <a:schemeClr val="accent1"/>
                </a:solidFill>
                <a:ln w="15875">
                  <a:solidFill>
                    <a:schemeClr val="accent1">
                      <a:lumMod val="50000"/>
                    </a:schemeClr>
                  </a:solidFill>
                </a:ln>
                <a:effectLst/>
              </c:spPr>
            </c:marker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4-0070-45EC-B064-D1834D957876}"/>
              </c:ext>
            </c:extLst>
          </c:dPt>
          <c:xVal>
            <c:numRef>
              <c:f>Sheet1!$A$2:$A$6</c:f>
              <c:numCache>
                <c:formatCode>General</c:formatCode>
                <c:ptCount val="5"/>
                <c:pt idx="0">
                  <c:v>1.4284266213327621</c:v>
                </c:pt>
                <c:pt idx="1">
                  <c:v>0.87128735153201764</c:v>
                </c:pt>
                <c:pt idx="2">
                  <c:v>-0.36771680764176129</c:v>
                </c:pt>
                <c:pt idx="3">
                  <c:v>-1.2813821306059019</c:v>
                </c:pt>
                <c:pt idx="4">
                  <c:v>-0.65061503461711068</c:v>
                </c:pt>
              </c:numCache>
            </c:numRef>
          </c:xVal>
          <c:yVal>
            <c:numRef>
              <c:f>Sheet1!$B$2:$B$6</c:f>
              <c:numCache>
                <c:formatCode>General</c:formatCode>
                <c:ptCount val="5"/>
                <c:pt idx="0">
                  <c:v>-1.3394138973484733</c:v>
                </c:pt>
                <c:pt idx="1">
                  <c:v>-1.0761780490117143</c:v>
                </c:pt>
                <c:pt idx="2">
                  <c:v>1.0018864145237563</c:v>
                </c:pt>
                <c:pt idx="3">
                  <c:v>0.55726472255347548</c:v>
                </c:pt>
                <c:pt idx="4">
                  <c:v>0.85644080928295574</c:v>
                </c:pt>
              </c:numCache>
            </c:numRef>
          </c:y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15-0070-45EC-B064-D1834D9578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03521960"/>
        <c:axId val="303520000"/>
      </c:scatterChart>
      <c:valAx>
        <c:axId val="303521960"/>
        <c:scaling>
          <c:orientation val="minMax"/>
          <c:min val="-2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303520000"/>
        <c:crosses val="autoZero"/>
        <c:crossBetween val="midCat"/>
      </c:valAx>
      <c:valAx>
        <c:axId val="303520000"/>
        <c:scaling>
          <c:orientation val="minMax"/>
          <c:max val="3"/>
          <c:min val="-3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303521960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서울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종합만족도</c:v>
                </c:pt>
                <c:pt idx="1">
                  <c:v>대학혁신</c:v>
                </c:pt>
                <c:pt idx="2">
                  <c:v>대학인식</c:v>
                </c:pt>
                <c:pt idx="3">
                  <c:v>현장실습</c:v>
                </c:pt>
                <c:pt idx="4">
                  <c:v>핵심역량</c:v>
                </c:pt>
                <c:pt idx="5">
                  <c:v>전공역량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71.599999999999994</c:v>
                </c:pt>
                <c:pt idx="1">
                  <c:v>68.099999999999994</c:v>
                </c:pt>
                <c:pt idx="2">
                  <c:v>69</c:v>
                </c:pt>
                <c:pt idx="3">
                  <c:v>80.400000000000006</c:v>
                </c:pt>
                <c:pt idx="4">
                  <c:v>76.8</c:v>
                </c:pt>
                <c:pt idx="5">
                  <c:v>78.099999999999994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10A-4A34-87DB-6933F2A79FF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경기도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종합만족도</c:v>
                </c:pt>
                <c:pt idx="1">
                  <c:v>대학혁신</c:v>
                </c:pt>
                <c:pt idx="2">
                  <c:v>대학인식</c:v>
                </c:pt>
                <c:pt idx="3">
                  <c:v>현장실습</c:v>
                </c:pt>
                <c:pt idx="4">
                  <c:v>핵심역량</c:v>
                </c:pt>
                <c:pt idx="5">
                  <c:v>전공역량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71.599999999999994</c:v>
                </c:pt>
                <c:pt idx="1">
                  <c:v>67.5</c:v>
                </c:pt>
                <c:pt idx="2">
                  <c:v>69.900000000000006</c:v>
                </c:pt>
                <c:pt idx="3">
                  <c:v>76.2</c:v>
                </c:pt>
                <c:pt idx="4">
                  <c:v>78.099999999999994</c:v>
                </c:pt>
                <c:pt idx="5">
                  <c:v>79.7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10A-4A34-87DB-6933F2A79FF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기타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종합만족도</c:v>
                </c:pt>
                <c:pt idx="1">
                  <c:v>대학혁신</c:v>
                </c:pt>
                <c:pt idx="2">
                  <c:v>대학인식</c:v>
                </c:pt>
                <c:pt idx="3">
                  <c:v>현장실습</c:v>
                </c:pt>
                <c:pt idx="4">
                  <c:v>핵심역량</c:v>
                </c:pt>
                <c:pt idx="5">
                  <c:v>전공역량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76.3</c:v>
                </c:pt>
                <c:pt idx="1">
                  <c:v>76.2</c:v>
                </c:pt>
                <c:pt idx="2">
                  <c:v>75</c:v>
                </c:pt>
                <c:pt idx="3">
                  <c:v>93.3</c:v>
                </c:pt>
                <c:pt idx="4">
                  <c:v>84.3</c:v>
                </c:pt>
                <c:pt idx="5">
                  <c:v>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10A-4A34-87DB-6933F2A79FF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전체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종합만족도</c:v>
                </c:pt>
                <c:pt idx="1">
                  <c:v>대학혁신</c:v>
                </c:pt>
                <c:pt idx="2">
                  <c:v>대학인식</c:v>
                </c:pt>
                <c:pt idx="3">
                  <c:v>현장실습</c:v>
                </c:pt>
                <c:pt idx="4">
                  <c:v>핵심역량</c:v>
                </c:pt>
                <c:pt idx="5">
                  <c:v>전공역량</c:v>
                </c:pt>
              </c:strCache>
            </c:strRef>
          </c:cat>
          <c:val>
            <c:numRef>
              <c:f>Sheet1!$E$2:$E$7</c:f>
              <c:numCache>
                <c:formatCode>General</c:formatCode>
                <c:ptCount val="6"/>
                <c:pt idx="0">
                  <c:v>71.8</c:v>
                </c:pt>
                <c:pt idx="1">
                  <c:v>68.2</c:v>
                </c:pt>
                <c:pt idx="2">
                  <c:v>69.599999999999994</c:v>
                </c:pt>
                <c:pt idx="3">
                  <c:v>79.8</c:v>
                </c:pt>
                <c:pt idx="4">
                  <c:v>77.5</c:v>
                </c:pt>
                <c:pt idx="5">
                  <c:v>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10A-4A34-87DB-6933F2A79F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6153072"/>
        <c:axId val="396154640"/>
      </c:barChart>
      <c:catAx>
        <c:axId val="396153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96154640"/>
        <c:crosses val="autoZero"/>
        <c:auto val="1"/>
        <c:lblAlgn val="ctr"/>
        <c:lblOffset val="100"/>
        <c:noMultiLvlLbl val="0"/>
      </c:catAx>
      <c:valAx>
        <c:axId val="396154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96153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40339188370685"/>
          <c:y val="9.7115225839246977E-2"/>
          <c:w val="0.5410258933979406"/>
          <c:h val="0.81153877865393864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D2B-453E-A5B4-F317A213567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D2B-453E-A5B4-F317A213567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D2B-453E-A5B4-F317A2135670}"/>
              </c:ext>
            </c:extLst>
          </c:dPt>
          <c:dLbls>
            <c:dLbl>
              <c:idx val="0"/>
              <c:layout>
                <c:manualLayout>
                  <c:x val="-1.5081314354936402E-2"/>
                  <c:y val="4.1036489927582269E-3"/>
                </c:manualLayout>
              </c:layout>
              <c:tx>
                <c:rich>
                  <a:bodyPr/>
                  <a:lstStyle/>
                  <a:p>
                    <a:r>
                      <a:rPr lang="ko-KR" altLang="en-US" sz="1200" dirty="0" smtClean="0"/>
                      <a:t>긍정 </a:t>
                    </a:r>
                    <a:fld id="{4DB05BE7-3104-48E8-A29B-1753A58599A6}" type="PERCENTAGE">
                      <a:rPr lang="en-US" altLang="ko-KR" sz="1200" smtClean="0"/>
                      <a:pPr/>
                      <a:t>[백분율]</a:t>
                    </a:fld>
                    <a:endParaRPr lang="ko-KR" altLang="en-US" sz="1200" dirty="0" smtClean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8D2B-453E-A5B4-F317A2135670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2.9683525136281041E-3"/>
                  <c:y val="-1.3595622834977072E-2"/>
                </c:manualLayout>
              </c:layout>
              <c:tx>
                <c:rich>
                  <a:bodyPr/>
                  <a:lstStyle/>
                  <a:p>
                    <a:r>
                      <a:rPr lang="ko-KR" altLang="en-US" sz="1200" dirty="0" smtClean="0"/>
                      <a:t>중립 </a:t>
                    </a:r>
                    <a:fld id="{2F689867-B139-4458-AAC3-FC6AA761F324}" type="PERCENTAGE">
                      <a:rPr lang="en-US" altLang="ko-KR" sz="1200" smtClean="0"/>
                      <a:pPr/>
                      <a:t>[백분율]</a:t>
                    </a:fld>
                    <a:endParaRPr lang="ko-KR" altLang="en-US" sz="1200" dirty="0" smtClean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8D2B-453E-A5B4-F317A2135670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1.4541641429436704E-2"/>
                  <c:y val="0.11213180556240115"/>
                </c:manualLayout>
              </c:layout>
              <c:tx>
                <c:rich>
                  <a:bodyPr/>
                  <a:lstStyle/>
                  <a:p>
                    <a:r>
                      <a:rPr lang="ko-KR" altLang="en-US" sz="1200" dirty="0" smtClean="0"/>
                      <a:t>부정 및 제언</a:t>
                    </a:r>
                  </a:p>
                  <a:p>
                    <a:r>
                      <a:rPr lang="ko-KR" altLang="en-US" sz="1200" dirty="0" smtClean="0"/>
                      <a:t> </a:t>
                    </a:r>
                    <a:fld id="{C6052F7D-C48A-4019-9658-37DBA3FA4AEF}" type="PERCENTAGE">
                      <a:rPr lang="en-US" altLang="ko-KR" sz="1200" smtClean="0"/>
                      <a:pPr/>
                      <a:t>[백분율]</a:t>
                    </a:fld>
                    <a:endParaRPr lang="ko-KR" altLang="en-US" sz="1200" dirty="0" smtClean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8D2B-453E-A5B4-F317A2135670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긍정</c:v>
                </c:pt>
                <c:pt idx="1">
                  <c:v>중립</c:v>
                </c:pt>
                <c:pt idx="2">
                  <c:v>부정 및 제언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13</c:v>
                </c:pt>
                <c:pt idx="1">
                  <c:v>4</c:v>
                </c:pt>
                <c:pt idx="2">
                  <c:v>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AEC-44A6-9CF9-A58FCDDBF0B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D45476-8C4B-440C-8E96-FAE2434EBBC7}" type="doc">
      <dgm:prSet loTypeId="urn:microsoft.com/office/officeart/2005/8/layout/radial3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latinLnBrk="1"/>
          <a:endParaRPr lang="ko-KR" altLang="en-US"/>
        </a:p>
      </dgm:t>
    </dgm:pt>
    <dgm:pt modelId="{B1724449-B672-4726-AAB2-93E26C7DA2D7}">
      <dgm:prSet phldrT="[텍스트]" custT="1"/>
      <dgm:spPr/>
      <dgm:t>
        <a:bodyPr/>
        <a:lstStyle/>
        <a:p>
          <a:pPr latinLnBrk="0"/>
          <a:r>
            <a:rPr lang="ko-KR" altLang="en-US" sz="2000" dirty="0" smtClean="0">
              <a:latin typeface="+mj-ea"/>
              <a:ea typeface="+mj-ea"/>
            </a:rPr>
            <a:t>종합 만족도</a:t>
          </a:r>
          <a:endParaRPr lang="en-US" altLang="ko-KR" sz="2000" dirty="0" smtClean="0">
            <a:latin typeface="+mj-ea"/>
            <a:ea typeface="+mj-ea"/>
          </a:endParaRPr>
        </a:p>
        <a:p>
          <a:pPr latinLnBrk="0"/>
          <a:r>
            <a:rPr lang="en-US" altLang="ko-KR" sz="2000" dirty="0" smtClean="0">
              <a:latin typeface="+mj-ea"/>
              <a:ea typeface="+mj-ea"/>
            </a:rPr>
            <a:t>71.8</a:t>
          </a:r>
          <a:endParaRPr lang="ko-KR" altLang="en-US" sz="2000" dirty="0">
            <a:latin typeface="+mj-ea"/>
            <a:ea typeface="+mj-ea"/>
          </a:endParaRPr>
        </a:p>
      </dgm:t>
    </dgm:pt>
    <dgm:pt modelId="{485F0869-F636-47DC-81A9-B451C78BEB01}" type="parTrans" cxnId="{47B5DA4E-B5E1-48DB-8B7B-283961CD8054}">
      <dgm:prSet/>
      <dgm:spPr/>
      <dgm:t>
        <a:bodyPr/>
        <a:lstStyle/>
        <a:p>
          <a:pPr latinLnBrk="0"/>
          <a:endParaRPr lang="ko-KR" altLang="en-US">
            <a:latin typeface="+mj-ea"/>
            <a:ea typeface="+mj-ea"/>
          </a:endParaRPr>
        </a:p>
      </dgm:t>
    </dgm:pt>
    <dgm:pt modelId="{DF9A5407-28A6-4524-9494-5E2730D000A9}" type="sibTrans" cxnId="{47B5DA4E-B5E1-48DB-8B7B-283961CD8054}">
      <dgm:prSet/>
      <dgm:spPr/>
      <dgm:t>
        <a:bodyPr/>
        <a:lstStyle/>
        <a:p>
          <a:pPr latinLnBrk="0"/>
          <a:endParaRPr lang="ko-KR" altLang="en-US">
            <a:latin typeface="+mj-ea"/>
            <a:ea typeface="+mj-ea"/>
          </a:endParaRPr>
        </a:p>
      </dgm:t>
    </dgm:pt>
    <dgm:pt modelId="{738BA4AA-705B-4650-9A0E-A10DCCE54F09}">
      <dgm:prSet custT="1"/>
      <dgm:spPr/>
      <dgm:t>
        <a:bodyPr/>
        <a:lstStyle/>
        <a:p>
          <a:pPr latinLnBrk="0"/>
          <a:r>
            <a:rPr lang="ko-KR" altLang="en-US" sz="1200" dirty="0" err="1" smtClean="0">
              <a:latin typeface="+mj-ea"/>
              <a:ea typeface="+mj-ea"/>
            </a:rPr>
            <a:t>전공역량</a:t>
          </a:r>
          <a:endParaRPr lang="en-US" altLang="ko-KR" sz="1200" dirty="0" smtClean="0">
            <a:latin typeface="+mj-ea"/>
            <a:ea typeface="+mj-ea"/>
          </a:endParaRPr>
        </a:p>
        <a:p>
          <a:pPr latinLnBrk="0"/>
          <a:r>
            <a:rPr lang="en-US" altLang="ko-KR" sz="1200" b="1" dirty="0" smtClean="0">
              <a:latin typeface="+mj-ea"/>
              <a:ea typeface="+mj-ea"/>
            </a:rPr>
            <a:t>78.8</a:t>
          </a:r>
          <a:endParaRPr lang="ko-KR" altLang="en-US" sz="1200" b="1" dirty="0">
            <a:latin typeface="+mj-ea"/>
            <a:ea typeface="+mj-ea"/>
          </a:endParaRPr>
        </a:p>
      </dgm:t>
    </dgm:pt>
    <dgm:pt modelId="{6644AA83-4BCE-48E2-8670-F05C58B79711}" type="parTrans" cxnId="{577B279D-B130-4C20-88D2-F93B388042DF}">
      <dgm:prSet/>
      <dgm:spPr/>
      <dgm:t>
        <a:bodyPr/>
        <a:lstStyle/>
        <a:p>
          <a:pPr latinLnBrk="1"/>
          <a:endParaRPr lang="ko-KR" altLang="en-US"/>
        </a:p>
      </dgm:t>
    </dgm:pt>
    <dgm:pt modelId="{377C2895-C60C-4258-A534-BADC02DFD49E}" type="sibTrans" cxnId="{577B279D-B130-4C20-88D2-F93B388042DF}">
      <dgm:prSet/>
      <dgm:spPr/>
      <dgm:t>
        <a:bodyPr/>
        <a:lstStyle/>
        <a:p>
          <a:pPr latinLnBrk="1"/>
          <a:endParaRPr lang="ko-KR" altLang="en-US"/>
        </a:p>
      </dgm:t>
    </dgm:pt>
    <dgm:pt modelId="{7EE97A0E-5779-43B6-A690-1115A529703B}">
      <dgm:prSet custScaleX="67178" custScaleY="57432" custRadScaleRad="99497" custRadScaleInc="38647"/>
      <dgm:spPr/>
      <dgm:t>
        <a:bodyPr/>
        <a:lstStyle/>
        <a:p>
          <a:pPr latinLnBrk="1"/>
          <a:endParaRPr lang="ko-KR" altLang="en-US"/>
        </a:p>
      </dgm:t>
    </dgm:pt>
    <dgm:pt modelId="{5C42C6A9-4B51-41CD-B388-6967CBC0266A}" type="parTrans" cxnId="{A95EBDD4-798A-4F47-8F45-9F51A081931F}">
      <dgm:prSet/>
      <dgm:spPr/>
      <dgm:t>
        <a:bodyPr/>
        <a:lstStyle/>
        <a:p>
          <a:pPr latinLnBrk="1"/>
          <a:endParaRPr lang="ko-KR" altLang="en-US"/>
        </a:p>
      </dgm:t>
    </dgm:pt>
    <dgm:pt modelId="{36BCFA97-AD2B-45DB-AA26-006DD8944651}" type="sibTrans" cxnId="{A95EBDD4-798A-4F47-8F45-9F51A081931F}">
      <dgm:prSet/>
      <dgm:spPr/>
      <dgm:t>
        <a:bodyPr/>
        <a:lstStyle/>
        <a:p>
          <a:pPr latinLnBrk="1"/>
          <a:endParaRPr lang="ko-KR" altLang="en-US"/>
        </a:p>
      </dgm:t>
    </dgm:pt>
    <dgm:pt modelId="{D0E6F579-A1D8-4E2F-B09D-94C1938C4582}">
      <dgm:prSet custScaleX="110609" custScaleY="106023" custRadScaleRad="112236" custRadScaleInc="40338"/>
      <dgm:spPr/>
      <dgm:t>
        <a:bodyPr/>
        <a:lstStyle/>
        <a:p>
          <a:pPr latinLnBrk="1"/>
          <a:endParaRPr lang="ko-KR" altLang="en-US"/>
        </a:p>
      </dgm:t>
    </dgm:pt>
    <dgm:pt modelId="{97F675ED-4A32-4814-B72C-D33938F34C3A}" type="parTrans" cxnId="{8BC1950B-A296-49CD-A0FA-D04F3092D36E}">
      <dgm:prSet/>
      <dgm:spPr/>
      <dgm:t>
        <a:bodyPr/>
        <a:lstStyle/>
        <a:p>
          <a:pPr latinLnBrk="1"/>
          <a:endParaRPr lang="ko-KR" altLang="en-US"/>
        </a:p>
      </dgm:t>
    </dgm:pt>
    <dgm:pt modelId="{218A2FA5-A773-4109-B70D-DDC804B7A2DD}" type="sibTrans" cxnId="{8BC1950B-A296-49CD-A0FA-D04F3092D36E}">
      <dgm:prSet/>
      <dgm:spPr/>
      <dgm:t>
        <a:bodyPr/>
        <a:lstStyle/>
        <a:p>
          <a:pPr latinLnBrk="1"/>
          <a:endParaRPr lang="ko-KR" altLang="en-US"/>
        </a:p>
      </dgm:t>
    </dgm:pt>
    <dgm:pt modelId="{A1479CA2-6E78-42FE-9FC4-8C4CDF968F54}">
      <dgm:prSet custT="1"/>
      <dgm:spPr/>
      <dgm:t>
        <a:bodyPr/>
        <a:lstStyle/>
        <a:p>
          <a:pPr latinLnBrk="0"/>
          <a:r>
            <a:rPr lang="ko-KR" altLang="en-US" sz="1200" dirty="0" smtClean="0">
              <a:latin typeface="+mj-ea"/>
              <a:ea typeface="+mj-ea"/>
            </a:rPr>
            <a:t>핵심역량</a:t>
          </a:r>
          <a:endParaRPr lang="en-US" altLang="ko-KR" sz="1200" dirty="0" smtClean="0">
            <a:latin typeface="+mj-ea"/>
            <a:ea typeface="+mj-ea"/>
          </a:endParaRPr>
        </a:p>
        <a:p>
          <a:pPr latinLnBrk="0"/>
          <a:r>
            <a:rPr lang="en-US" altLang="ko-KR" sz="1200" b="1" dirty="0" smtClean="0">
              <a:latin typeface="+mj-ea"/>
              <a:ea typeface="+mj-ea"/>
            </a:rPr>
            <a:t>77.4</a:t>
          </a:r>
          <a:endParaRPr lang="ko-KR" altLang="en-US" sz="1200" b="1" dirty="0">
            <a:latin typeface="+mj-ea"/>
            <a:ea typeface="+mj-ea"/>
          </a:endParaRPr>
        </a:p>
      </dgm:t>
    </dgm:pt>
    <dgm:pt modelId="{706386FD-26C5-4EA1-877C-1CCE127DC556}" type="parTrans" cxnId="{6183F9CB-BE7E-4B36-ABBD-689379C2F161}">
      <dgm:prSet/>
      <dgm:spPr/>
      <dgm:t>
        <a:bodyPr/>
        <a:lstStyle/>
        <a:p>
          <a:pPr latinLnBrk="1"/>
          <a:endParaRPr lang="ko-KR" altLang="en-US"/>
        </a:p>
      </dgm:t>
    </dgm:pt>
    <dgm:pt modelId="{BAEA2994-F937-4206-A695-807937C3CCBB}" type="sibTrans" cxnId="{6183F9CB-BE7E-4B36-ABBD-689379C2F161}">
      <dgm:prSet/>
      <dgm:spPr/>
      <dgm:t>
        <a:bodyPr/>
        <a:lstStyle/>
        <a:p>
          <a:pPr latinLnBrk="1"/>
          <a:endParaRPr lang="ko-KR" altLang="en-US"/>
        </a:p>
      </dgm:t>
    </dgm:pt>
    <dgm:pt modelId="{F28A9CA4-290D-46D9-A874-09725B079F02}">
      <dgm:prSet custT="1"/>
      <dgm:spPr/>
      <dgm:t>
        <a:bodyPr/>
        <a:lstStyle/>
        <a:p>
          <a:pPr latinLnBrk="0"/>
          <a:r>
            <a:rPr lang="ko-KR" altLang="en-US" sz="1200" dirty="0" smtClean="0">
              <a:latin typeface="+mj-ea"/>
              <a:ea typeface="+mj-ea"/>
            </a:rPr>
            <a:t>대학인식</a:t>
          </a:r>
        </a:p>
        <a:p>
          <a:pPr latinLnBrk="0"/>
          <a:r>
            <a:rPr lang="en-US" altLang="ko-KR" sz="1200" b="1" dirty="0" smtClean="0">
              <a:latin typeface="+mj-ea"/>
              <a:ea typeface="+mj-ea"/>
            </a:rPr>
            <a:t>69.6</a:t>
          </a:r>
          <a:endParaRPr lang="ko-KR" altLang="en-US" sz="1200" b="1" dirty="0">
            <a:latin typeface="+mj-ea"/>
            <a:ea typeface="+mj-ea"/>
          </a:endParaRPr>
        </a:p>
      </dgm:t>
    </dgm:pt>
    <dgm:pt modelId="{050ADBA5-CD8E-4F44-AFBA-E44D41522CEE}" type="parTrans" cxnId="{E8A84914-21DA-405D-9E54-912AC3AD509D}">
      <dgm:prSet/>
      <dgm:spPr/>
      <dgm:t>
        <a:bodyPr/>
        <a:lstStyle/>
        <a:p>
          <a:pPr latinLnBrk="1"/>
          <a:endParaRPr lang="ko-KR" altLang="en-US"/>
        </a:p>
      </dgm:t>
    </dgm:pt>
    <dgm:pt modelId="{837BBB6E-C1A8-46B3-BF69-A6132AB1599D}" type="sibTrans" cxnId="{E8A84914-21DA-405D-9E54-912AC3AD509D}">
      <dgm:prSet/>
      <dgm:spPr/>
      <dgm:t>
        <a:bodyPr/>
        <a:lstStyle/>
        <a:p>
          <a:pPr latinLnBrk="1"/>
          <a:endParaRPr lang="ko-KR" altLang="en-US"/>
        </a:p>
      </dgm:t>
    </dgm:pt>
    <dgm:pt modelId="{182F59A6-5F86-4847-AB47-83202D5B4F54}">
      <dgm:prSet custT="1"/>
      <dgm:spPr/>
      <dgm:t>
        <a:bodyPr/>
        <a:lstStyle/>
        <a:p>
          <a:pPr latinLnBrk="0"/>
          <a:r>
            <a:rPr lang="ko-KR" altLang="en-US" sz="1200" dirty="0" smtClean="0">
              <a:latin typeface="+mj-ea"/>
              <a:ea typeface="+mj-ea"/>
            </a:rPr>
            <a:t>현장실습</a:t>
          </a:r>
          <a:endParaRPr lang="en-US" altLang="ko-KR" sz="1200" dirty="0" smtClean="0">
            <a:latin typeface="+mj-ea"/>
            <a:ea typeface="+mj-ea"/>
          </a:endParaRPr>
        </a:p>
        <a:p>
          <a:pPr latinLnBrk="0"/>
          <a:r>
            <a:rPr lang="en-US" altLang="ko-KR" sz="1200" b="1" dirty="0" smtClean="0">
              <a:latin typeface="+mj-ea"/>
              <a:ea typeface="+mj-ea"/>
            </a:rPr>
            <a:t>79.5</a:t>
          </a:r>
          <a:endParaRPr lang="ko-KR" altLang="en-US" sz="1200" b="1" dirty="0">
            <a:latin typeface="+mj-ea"/>
            <a:ea typeface="+mj-ea"/>
          </a:endParaRPr>
        </a:p>
      </dgm:t>
    </dgm:pt>
    <dgm:pt modelId="{7BE977A6-47CF-41ED-9DB9-706B59D883EC}" type="parTrans" cxnId="{13B47B12-C489-49B1-8388-24778D42772A}">
      <dgm:prSet/>
      <dgm:spPr/>
      <dgm:t>
        <a:bodyPr/>
        <a:lstStyle/>
        <a:p>
          <a:pPr latinLnBrk="1"/>
          <a:endParaRPr lang="ko-KR" altLang="en-US"/>
        </a:p>
      </dgm:t>
    </dgm:pt>
    <dgm:pt modelId="{F7110985-10B7-4863-AF0E-2CCC467147E7}" type="sibTrans" cxnId="{13B47B12-C489-49B1-8388-24778D42772A}">
      <dgm:prSet/>
      <dgm:spPr/>
      <dgm:t>
        <a:bodyPr/>
        <a:lstStyle/>
        <a:p>
          <a:pPr latinLnBrk="1"/>
          <a:endParaRPr lang="ko-KR" altLang="en-US"/>
        </a:p>
      </dgm:t>
    </dgm:pt>
    <dgm:pt modelId="{52F1BED0-A117-421D-94AC-59B460BD833C}">
      <dgm:prSet custScaleX="110609" custScaleY="106023" custRadScaleRad="88157" custRadScaleInc="11482"/>
      <dgm:spPr/>
      <dgm:t>
        <a:bodyPr/>
        <a:lstStyle/>
        <a:p>
          <a:pPr latinLnBrk="1"/>
          <a:endParaRPr lang="ko-KR" altLang="en-US"/>
        </a:p>
      </dgm:t>
    </dgm:pt>
    <dgm:pt modelId="{E29F8833-AB63-4918-9FCE-B15887449CA1}" type="parTrans" cxnId="{D954FFEB-4F0A-48AC-9D6A-1E76066A7531}">
      <dgm:prSet/>
      <dgm:spPr/>
      <dgm:t>
        <a:bodyPr/>
        <a:lstStyle/>
        <a:p>
          <a:pPr latinLnBrk="1"/>
          <a:endParaRPr lang="ko-KR" altLang="en-US"/>
        </a:p>
      </dgm:t>
    </dgm:pt>
    <dgm:pt modelId="{41D8F606-C774-4C3E-9238-2575CDAFBA55}" type="sibTrans" cxnId="{D954FFEB-4F0A-48AC-9D6A-1E76066A7531}">
      <dgm:prSet/>
      <dgm:spPr/>
      <dgm:t>
        <a:bodyPr/>
        <a:lstStyle/>
        <a:p>
          <a:pPr latinLnBrk="1"/>
          <a:endParaRPr lang="ko-KR" altLang="en-US"/>
        </a:p>
      </dgm:t>
    </dgm:pt>
    <dgm:pt modelId="{6404C659-0E65-4F4C-8D8F-0DE6E70E3F3D}">
      <dgm:prSet custScaleX="110609" custScaleY="106023" custRadScaleRad="88157" custRadScaleInc="11482"/>
      <dgm:spPr/>
      <dgm:t>
        <a:bodyPr/>
        <a:lstStyle/>
        <a:p>
          <a:pPr latinLnBrk="1"/>
          <a:endParaRPr lang="ko-KR" altLang="en-US"/>
        </a:p>
      </dgm:t>
    </dgm:pt>
    <dgm:pt modelId="{1957CDA7-B4C8-43EC-8F29-BDCF62EC8CFC}" type="parTrans" cxnId="{50D25BE8-CF66-462F-896B-01624C1575FD}">
      <dgm:prSet/>
      <dgm:spPr/>
      <dgm:t>
        <a:bodyPr/>
        <a:lstStyle/>
        <a:p>
          <a:pPr latinLnBrk="1"/>
          <a:endParaRPr lang="ko-KR" altLang="en-US"/>
        </a:p>
      </dgm:t>
    </dgm:pt>
    <dgm:pt modelId="{A2AF787E-D1D3-4580-94FE-207FB2A6888E}" type="sibTrans" cxnId="{50D25BE8-CF66-462F-896B-01624C1575FD}">
      <dgm:prSet/>
      <dgm:spPr/>
      <dgm:t>
        <a:bodyPr/>
        <a:lstStyle/>
        <a:p>
          <a:pPr latinLnBrk="1"/>
          <a:endParaRPr lang="ko-KR" altLang="en-US"/>
        </a:p>
      </dgm:t>
    </dgm:pt>
    <dgm:pt modelId="{A90679B1-3D91-43A1-8348-CBFE9D773BD9}">
      <dgm:prSet custT="1"/>
      <dgm:spPr/>
      <dgm:t>
        <a:bodyPr/>
        <a:lstStyle/>
        <a:p>
          <a:pPr latinLnBrk="0"/>
          <a:r>
            <a:rPr lang="ko-KR" altLang="en-US" sz="1200" dirty="0" smtClean="0">
              <a:latin typeface="+mj-ea"/>
              <a:ea typeface="+mj-ea"/>
            </a:rPr>
            <a:t>대학혁신</a:t>
          </a:r>
          <a:endParaRPr lang="en-US" altLang="ko-KR" sz="1200" dirty="0" smtClean="0">
            <a:latin typeface="+mj-ea"/>
            <a:ea typeface="+mj-ea"/>
          </a:endParaRPr>
        </a:p>
        <a:p>
          <a:pPr latinLnBrk="0"/>
          <a:r>
            <a:rPr lang="en-US" altLang="ko-KR" sz="1200" b="1" dirty="0" smtClean="0">
              <a:latin typeface="+mj-ea"/>
              <a:ea typeface="+mj-ea"/>
            </a:rPr>
            <a:t>68.4</a:t>
          </a:r>
          <a:endParaRPr lang="ko-KR" altLang="en-US" sz="1200" b="1" dirty="0">
            <a:latin typeface="+mj-ea"/>
            <a:ea typeface="+mj-ea"/>
          </a:endParaRPr>
        </a:p>
      </dgm:t>
    </dgm:pt>
    <dgm:pt modelId="{5C6A50CB-A7B0-4316-8234-7A3DF9C0B163}" type="parTrans" cxnId="{79E3F600-376C-423F-8E0C-1B77D12E01E5}">
      <dgm:prSet/>
      <dgm:spPr/>
      <dgm:t>
        <a:bodyPr/>
        <a:lstStyle/>
        <a:p>
          <a:pPr latinLnBrk="1"/>
          <a:endParaRPr lang="ko-KR" altLang="en-US"/>
        </a:p>
      </dgm:t>
    </dgm:pt>
    <dgm:pt modelId="{12388AF7-F423-4AE7-AF92-7289D774E688}" type="sibTrans" cxnId="{79E3F600-376C-423F-8E0C-1B77D12E01E5}">
      <dgm:prSet/>
      <dgm:spPr/>
      <dgm:t>
        <a:bodyPr/>
        <a:lstStyle/>
        <a:p>
          <a:pPr latinLnBrk="1"/>
          <a:endParaRPr lang="ko-KR" altLang="en-US"/>
        </a:p>
      </dgm:t>
    </dgm:pt>
    <dgm:pt modelId="{A740719B-5FFB-4754-A68C-4F231A7F4941}" type="pres">
      <dgm:prSet presAssocID="{BAD45476-8C4B-440C-8E96-FAE2434EBBC7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F711EE1-3D1C-4990-B9EF-69120A644EB2}" type="pres">
      <dgm:prSet presAssocID="{BAD45476-8C4B-440C-8E96-FAE2434EBBC7}" presName="radial" presStyleCnt="0">
        <dgm:presLayoutVars>
          <dgm:animLvl val="ctr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9EB27A0-1F83-48FD-AFDE-31F90332B949}" type="pres">
      <dgm:prSet presAssocID="{B1724449-B672-4726-AAB2-93E26C7DA2D7}" presName="centerShape" presStyleLbl="vennNode1" presStyleIdx="0" presStyleCnt="6" custScaleX="123943" custScaleY="115695"/>
      <dgm:spPr/>
      <dgm:t>
        <a:bodyPr/>
        <a:lstStyle/>
        <a:p>
          <a:pPr latinLnBrk="1"/>
          <a:endParaRPr lang="ko-KR" altLang="en-US"/>
        </a:p>
      </dgm:t>
    </dgm:pt>
    <dgm:pt modelId="{DB1EF47D-4589-4574-9E3C-599004683989}" type="pres">
      <dgm:prSet presAssocID="{738BA4AA-705B-4650-9A0E-A10DCCE54F09}" presName="node" presStyleLbl="vennNode1" presStyleIdx="1" presStyleCnt="6" custScaleX="110609" custScaleY="106023" custRadScaleRad="93058" custRadScaleInc="10871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A2C4F90-48DB-44DE-840A-A73BB92E4E14}" type="pres">
      <dgm:prSet presAssocID="{182F59A6-5F86-4847-AB47-83202D5B4F54}" presName="node" presStyleLbl="vennNode1" presStyleIdx="2" presStyleCnt="6" custScaleX="110609" custScaleY="106023" custRadScaleRad="99089" custRadScaleInc="9563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6A78D84-E0E7-43A3-B652-23298A0D845E}" type="pres">
      <dgm:prSet presAssocID="{A1479CA2-6E78-42FE-9FC4-8C4CDF968F54}" presName="node" presStyleLbl="vennNode1" presStyleIdx="3" presStyleCnt="6" custScaleX="110609" custScaleY="106023" custRadScaleRad="94788" custRadScaleInc="9976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883D9F0-6F3D-4CA5-A1E4-660691E8BD78}" type="pres">
      <dgm:prSet presAssocID="{F28A9CA4-290D-46D9-A874-09725B079F02}" presName="node" presStyleLbl="vennNode1" presStyleIdx="4" presStyleCnt="6" custScaleX="110609" custScaleY="106023" custRadScaleRad="92235" custRadScaleInc="8947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0061FB3-7033-4D0A-8356-9A2F123F69D6}" type="pres">
      <dgm:prSet presAssocID="{A90679B1-3D91-43A1-8348-CBFE9D773BD9}" presName="node" presStyleLbl="vennNode1" presStyleIdx="5" presStyleCnt="6" custScaleX="110609" custScaleY="106023" custRadScaleRad="83224" custRadScaleInc="10018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D954FFEB-4F0A-48AC-9D6A-1E76066A7531}" srcId="{BAD45476-8C4B-440C-8E96-FAE2434EBBC7}" destId="{52F1BED0-A117-421D-94AC-59B460BD833C}" srcOrd="3" destOrd="0" parTransId="{E29F8833-AB63-4918-9FCE-B15887449CA1}" sibTransId="{41D8F606-C774-4C3E-9238-2575CDAFBA55}"/>
    <dgm:cxn modelId="{577B279D-B130-4C20-88D2-F93B388042DF}" srcId="{B1724449-B672-4726-AAB2-93E26C7DA2D7}" destId="{738BA4AA-705B-4650-9A0E-A10DCCE54F09}" srcOrd="0" destOrd="0" parTransId="{6644AA83-4BCE-48E2-8670-F05C58B79711}" sibTransId="{377C2895-C60C-4258-A534-BADC02DFD49E}"/>
    <dgm:cxn modelId="{79E3F600-376C-423F-8E0C-1B77D12E01E5}" srcId="{B1724449-B672-4726-AAB2-93E26C7DA2D7}" destId="{A90679B1-3D91-43A1-8348-CBFE9D773BD9}" srcOrd="4" destOrd="0" parTransId="{5C6A50CB-A7B0-4316-8234-7A3DF9C0B163}" sibTransId="{12388AF7-F423-4AE7-AF92-7289D774E688}"/>
    <dgm:cxn modelId="{1D8E515D-F0BE-44F2-B86C-F7BAB671AE99}" type="presOf" srcId="{B1724449-B672-4726-AAB2-93E26C7DA2D7}" destId="{F9EB27A0-1F83-48FD-AFDE-31F90332B949}" srcOrd="0" destOrd="0" presId="urn:microsoft.com/office/officeart/2005/8/layout/radial3"/>
    <dgm:cxn modelId="{EC46398D-8545-4D7C-A72B-609EB6EA2458}" type="presOf" srcId="{A1479CA2-6E78-42FE-9FC4-8C4CDF968F54}" destId="{96A78D84-E0E7-43A3-B652-23298A0D845E}" srcOrd="0" destOrd="0" presId="urn:microsoft.com/office/officeart/2005/8/layout/radial3"/>
    <dgm:cxn modelId="{C54FE1AD-7224-425F-9DE9-C6006D8736C4}" type="presOf" srcId="{BAD45476-8C4B-440C-8E96-FAE2434EBBC7}" destId="{A740719B-5FFB-4754-A68C-4F231A7F4941}" srcOrd="0" destOrd="0" presId="urn:microsoft.com/office/officeart/2005/8/layout/radial3"/>
    <dgm:cxn modelId="{60BBB201-5AF3-4415-A3A4-F58CE70235F5}" type="presOf" srcId="{738BA4AA-705B-4650-9A0E-A10DCCE54F09}" destId="{DB1EF47D-4589-4574-9E3C-599004683989}" srcOrd="0" destOrd="0" presId="urn:microsoft.com/office/officeart/2005/8/layout/radial3"/>
    <dgm:cxn modelId="{6183F9CB-BE7E-4B36-ABBD-689379C2F161}" srcId="{B1724449-B672-4726-AAB2-93E26C7DA2D7}" destId="{A1479CA2-6E78-42FE-9FC4-8C4CDF968F54}" srcOrd="2" destOrd="0" parTransId="{706386FD-26C5-4EA1-877C-1CCE127DC556}" sibTransId="{BAEA2994-F937-4206-A695-807937C3CCBB}"/>
    <dgm:cxn modelId="{47B5DA4E-B5E1-48DB-8B7B-283961CD8054}" srcId="{BAD45476-8C4B-440C-8E96-FAE2434EBBC7}" destId="{B1724449-B672-4726-AAB2-93E26C7DA2D7}" srcOrd="0" destOrd="0" parTransId="{485F0869-F636-47DC-81A9-B451C78BEB01}" sibTransId="{DF9A5407-28A6-4524-9494-5E2730D000A9}"/>
    <dgm:cxn modelId="{9396220F-1AA5-4CB1-80AE-868972827069}" type="presOf" srcId="{A90679B1-3D91-43A1-8348-CBFE9D773BD9}" destId="{10061FB3-7033-4D0A-8356-9A2F123F69D6}" srcOrd="0" destOrd="0" presId="urn:microsoft.com/office/officeart/2005/8/layout/radial3"/>
    <dgm:cxn modelId="{8BC1950B-A296-49CD-A0FA-D04F3092D36E}" srcId="{BAD45476-8C4B-440C-8E96-FAE2434EBBC7}" destId="{D0E6F579-A1D8-4E2F-B09D-94C1938C4582}" srcOrd="2" destOrd="0" parTransId="{97F675ED-4A32-4814-B72C-D33938F34C3A}" sibTransId="{218A2FA5-A773-4109-B70D-DDC804B7A2DD}"/>
    <dgm:cxn modelId="{A95EBDD4-798A-4F47-8F45-9F51A081931F}" srcId="{BAD45476-8C4B-440C-8E96-FAE2434EBBC7}" destId="{7EE97A0E-5779-43B6-A690-1115A529703B}" srcOrd="1" destOrd="0" parTransId="{5C42C6A9-4B51-41CD-B388-6967CBC0266A}" sibTransId="{36BCFA97-AD2B-45DB-AA26-006DD8944651}"/>
    <dgm:cxn modelId="{E8A84914-21DA-405D-9E54-912AC3AD509D}" srcId="{B1724449-B672-4726-AAB2-93E26C7DA2D7}" destId="{F28A9CA4-290D-46D9-A874-09725B079F02}" srcOrd="3" destOrd="0" parTransId="{050ADBA5-CD8E-4F44-AFBA-E44D41522CEE}" sibTransId="{837BBB6E-C1A8-46B3-BF69-A6132AB1599D}"/>
    <dgm:cxn modelId="{45E058F4-50DF-4FBF-9619-2B598D910262}" type="presOf" srcId="{182F59A6-5F86-4847-AB47-83202D5B4F54}" destId="{2A2C4F90-48DB-44DE-840A-A73BB92E4E14}" srcOrd="0" destOrd="0" presId="urn:microsoft.com/office/officeart/2005/8/layout/radial3"/>
    <dgm:cxn modelId="{50D25BE8-CF66-462F-896B-01624C1575FD}" srcId="{BAD45476-8C4B-440C-8E96-FAE2434EBBC7}" destId="{6404C659-0E65-4F4C-8D8F-0DE6E70E3F3D}" srcOrd="4" destOrd="0" parTransId="{1957CDA7-B4C8-43EC-8F29-BDCF62EC8CFC}" sibTransId="{A2AF787E-D1D3-4580-94FE-207FB2A6888E}"/>
    <dgm:cxn modelId="{C4C12F17-E9ED-4B9F-9FEE-61C01D946DA6}" type="presOf" srcId="{F28A9CA4-290D-46D9-A874-09725B079F02}" destId="{8883D9F0-6F3D-4CA5-A1E4-660691E8BD78}" srcOrd="0" destOrd="0" presId="urn:microsoft.com/office/officeart/2005/8/layout/radial3"/>
    <dgm:cxn modelId="{13B47B12-C489-49B1-8388-24778D42772A}" srcId="{B1724449-B672-4726-AAB2-93E26C7DA2D7}" destId="{182F59A6-5F86-4847-AB47-83202D5B4F54}" srcOrd="1" destOrd="0" parTransId="{7BE977A6-47CF-41ED-9DB9-706B59D883EC}" sibTransId="{F7110985-10B7-4863-AF0E-2CCC467147E7}"/>
    <dgm:cxn modelId="{2EE65C11-9001-404B-BABA-629FE8918EE5}" type="presParOf" srcId="{A740719B-5FFB-4754-A68C-4F231A7F4941}" destId="{5F711EE1-3D1C-4990-B9EF-69120A644EB2}" srcOrd="0" destOrd="0" presId="urn:microsoft.com/office/officeart/2005/8/layout/radial3"/>
    <dgm:cxn modelId="{122F2351-9B53-41FD-AD33-72CDE1FBC7CB}" type="presParOf" srcId="{5F711EE1-3D1C-4990-B9EF-69120A644EB2}" destId="{F9EB27A0-1F83-48FD-AFDE-31F90332B949}" srcOrd="0" destOrd="0" presId="urn:microsoft.com/office/officeart/2005/8/layout/radial3"/>
    <dgm:cxn modelId="{44EE5BF2-716B-4B86-8711-5C85E3D99609}" type="presParOf" srcId="{5F711EE1-3D1C-4990-B9EF-69120A644EB2}" destId="{DB1EF47D-4589-4574-9E3C-599004683989}" srcOrd="1" destOrd="0" presId="urn:microsoft.com/office/officeart/2005/8/layout/radial3"/>
    <dgm:cxn modelId="{CB9DCB89-7796-4C74-923A-E37F5F187D9C}" type="presParOf" srcId="{5F711EE1-3D1C-4990-B9EF-69120A644EB2}" destId="{2A2C4F90-48DB-44DE-840A-A73BB92E4E14}" srcOrd="2" destOrd="0" presId="urn:microsoft.com/office/officeart/2005/8/layout/radial3"/>
    <dgm:cxn modelId="{EC7B8AE6-A68E-4B91-BFF7-45763911AC2C}" type="presParOf" srcId="{5F711EE1-3D1C-4990-B9EF-69120A644EB2}" destId="{96A78D84-E0E7-43A3-B652-23298A0D845E}" srcOrd="3" destOrd="0" presId="urn:microsoft.com/office/officeart/2005/8/layout/radial3"/>
    <dgm:cxn modelId="{4B6F4B5A-2C5B-4211-B7CC-A6A62CEA96A2}" type="presParOf" srcId="{5F711EE1-3D1C-4990-B9EF-69120A644EB2}" destId="{8883D9F0-6F3D-4CA5-A1E4-660691E8BD78}" srcOrd="4" destOrd="0" presId="urn:microsoft.com/office/officeart/2005/8/layout/radial3"/>
    <dgm:cxn modelId="{573B3A89-8BB9-4C8D-82ED-795E30D77ACE}" type="presParOf" srcId="{5F711EE1-3D1C-4990-B9EF-69120A644EB2}" destId="{10061FB3-7033-4D0A-8356-9A2F123F69D6}" srcOrd="5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="" xmlns:a16="http://schemas.microsoft.com/office/drawing/2014/main" id="{D0F3C74E-640B-4AB0-937D-2865C239D1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79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="" xmlns:a16="http://schemas.microsoft.com/office/drawing/2014/main" id="{9EAF06B7-5922-4315-82B9-8676CAFE294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792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435E08-6B4B-479B-810D-C28A1B46912D}" type="datetimeFigureOut">
              <a:rPr lang="ko-KR" altLang="en-US" smtClean="0"/>
              <a:t>2023-03-08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="" xmlns:a16="http://schemas.microsoft.com/office/drawing/2014/main" id="{47AD00AC-D2CB-4460-BEA7-E2E216C1F5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710"/>
            <a:ext cx="2946400" cy="4979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="" xmlns:a16="http://schemas.microsoft.com/office/drawing/2014/main" id="{C72CD07B-B34C-44A3-9902-84DACDB21F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8710"/>
            <a:ext cx="2946400" cy="4979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BBA626-ABB7-4335-A2F8-557EA0AC003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828940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95B53-09E5-4D9B-9251-05F7EF2B6B29}" type="datetimeFigureOut">
              <a:rPr lang="ko-KR" altLang="en-US" smtClean="0"/>
              <a:t>2023-03-08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15951"/>
            <a:ext cx="5438775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71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871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EE97E0-23CB-4899-AB73-18408588723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17056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E97E0-23CB-4899-AB73-184085887238}" type="slidenum">
              <a:rPr lang="ko-KR" altLang="en-US" smtClean="0"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82113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E97E0-23CB-4899-AB73-184085887238}" type="slidenum">
              <a:rPr lang="ko-KR" altLang="en-US" smtClean="0"/>
              <a:t>11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74809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E97E0-23CB-4899-AB73-184085887238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96753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E97E0-23CB-4899-AB73-184085887238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66532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EE97E0-23CB-4899-AB73-184085887238}" type="slidenum">
              <a:rPr lang="ko-KR" altLang="en-US" smtClean="0"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68620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표지1(보고서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="" xmlns:a16="http://schemas.microsoft.com/office/drawing/2014/main" id="{1703092F-3C58-44E5-8E3B-38D4A0C842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" y="0"/>
            <a:ext cx="9904066" cy="6858000"/>
          </a:xfrm>
          <a:prstGeom prst="rect">
            <a:avLst/>
          </a:prstGeom>
        </p:spPr>
      </p:pic>
      <p:sp>
        <p:nvSpPr>
          <p:cNvPr id="11" name="사각형: 둥근 위쪽 모서리 10">
            <a:extLst>
              <a:ext uri="{FF2B5EF4-FFF2-40B4-BE49-F238E27FC236}">
                <a16:creationId xmlns="" xmlns:a16="http://schemas.microsoft.com/office/drawing/2014/main" id="{402D5F5E-3B4A-4CC6-BC5A-85E1E9D1C68A}"/>
              </a:ext>
            </a:extLst>
          </p:cNvPr>
          <p:cNvSpPr/>
          <p:nvPr userDrawn="1"/>
        </p:nvSpPr>
        <p:spPr bwMode="auto">
          <a:xfrm>
            <a:off x="3653886" y="980727"/>
            <a:ext cx="2775278" cy="800207"/>
          </a:xfrm>
          <a:prstGeom prst="round2SameRect">
            <a:avLst/>
          </a:prstGeom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ctr"/>
          <a:lstStyle/>
          <a:p>
            <a:pPr algn="l"/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그림 개체 틀 8"/>
          <p:cNvSpPr>
            <a:spLocks noGrp="1"/>
          </p:cNvSpPr>
          <p:nvPr userDrawn="1">
            <p:ph type="pic" sz="quarter" idx="10"/>
          </p:nvPr>
        </p:nvSpPr>
        <p:spPr>
          <a:xfrm>
            <a:off x="1100573" y="548680"/>
            <a:ext cx="2268251" cy="757151"/>
          </a:xfrm>
          <a:prstGeom prst="rect">
            <a:avLst/>
          </a:prstGeom>
        </p:spPr>
        <p:txBody>
          <a:bodyPr anchor="ctr"/>
          <a:lstStyle>
            <a:lvl1pPr marL="0" indent="0" algn="ctr" latinLnBrk="0">
              <a:buNone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13" name="부제목 2">
            <a:extLst>
              <a:ext uri="{FF2B5EF4-FFF2-40B4-BE49-F238E27FC236}">
                <a16:creationId xmlns="" xmlns:a16="http://schemas.microsoft.com/office/drawing/2014/main" id="{13B3D33F-1067-4EB0-BDC9-949B06599E4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00572" y="5939988"/>
            <a:ext cx="1963999" cy="369332"/>
          </a:xfrm>
          <a:prstGeom prst="rect">
            <a:avLst/>
          </a:prstGeom>
        </p:spPr>
        <p:txBody>
          <a:bodyPr wrap="none" anchor="ctr" anchorCtr="0">
            <a:spAutoFit/>
          </a:bodyPr>
          <a:lstStyle>
            <a:lvl1pPr marL="0" indent="0" algn="l" latinLnBrk="0">
              <a:buNone/>
              <a:defRPr sz="1800" b="1" cap="none" spc="0">
                <a:ln w="10541" cmpd="sng">
                  <a:noFill/>
                  <a:prstDash val="solid"/>
                </a:ln>
                <a:solidFill>
                  <a:schemeClr val="bg1"/>
                </a:solidFill>
                <a:effectLst/>
                <a:latin typeface="맑은 고딕" pitchFamily="50" charset="-127"/>
                <a:ea typeface="맑은 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마스터 날짜 편집</a:t>
            </a:r>
          </a:p>
        </p:txBody>
      </p:sp>
      <p:sp>
        <p:nvSpPr>
          <p:cNvPr id="2" name="제목 1"/>
          <p:cNvSpPr>
            <a:spLocks noGrp="1"/>
          </p:cNvSpPr>
          <p:nvPr>
            <p:ph type="ctrTitle" hasCustomPrompt="1"/>
          </p:nvPr>
        </p:nvSpPr>
        <p:spPr>
          <a:xfrm>
            <a:off x="1100573" y="1340768"/>
            <a:ext cx="7704855" cy="912688"/>
          </a:xfrm>
          <a:prstGeom prst="rect">
            <a:avLst/>
          </a:prstGeom>
        </p:spPr>
        <p:txBody>
          <a:bodyPr wrap="square" anchor="ctr" anchorCtr="0">
            <a:normAutofit/>
          </a:bodyPr>
          <a:lstStyle>
            <a:lvl1pPr algn="l" latinLnBrk="0">
              <a:defRPr sz="4000" b="0" cap="all" spc="0">
                <a:ln w="9000" cmpd="sng">
                  <a:noFill/>
                  <a:prstDash val="solid"/>
                </a:ln>
                <a:solidFill>
                  <a:schemeClr val="tx1"/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</a:lstStyle>
          <a:p>
            <a:r>
              <a:rPr lang="ko-KR" altLang="en-US" dirty="0"/>
              <a:t>마스터 제목 편집</a:t>
            </a:r>
          </a:p>
        </p:txBody>
      </p:sp>
    </p:spTree>
    <p:extLst>
      <p:ext uri="{BB962C8B-B14F-4D97-AF65-F5344CB8AC3E}">
        <p14:creationId xmlns:p14="http://schemas.microsoft.com/office/powerpoint/2010/main" val="29869908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3(보고서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="" xmlns:a16="http://schemas.microsoft.com/office/drawing/2014/main" id="{657C35B8-901F-4924-8093-6B04654DA7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81899" cy="685800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="" xmlns:a16="http://schemas.microsoft.com/office/drawing/2014/main" id="{FAAC671D-C133-4100-A4CF-6CD0D4A27E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818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6111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="" xmlns:a16="http://schemas.microsoft.com/office/drawing/2014/main" id="{5DA0B5CD-2989-477B-8816-059071A403F5}"/>
              </a:ext>
            </a:extLst>
          </p:cNvPr>
          <p:cNvGrpSpPr/>
          <p:nvPr userDrawn="1"/>
        </p:nvGrpSpPr>
        <p:grpSpPr>
          <a:xfrm>
            <a:off x="-1" y="0"/>
            <a:ext cx="4281900" cy="6858000"/>
            <a:chOff x="-1" y="0"/>
            <a:chExt cx="4281900" cy="6858000"/>
          </a:xfrm>
        </p:grpSpPr>
        <p:pic>
          <p:nvPicPr>
            <p:cNvPr id="13" name="그림 12">
              <a:extLst>
                <a:ext uri="{FF2B5EF4-FFF2-40B4-BE49-F238E27FC236}">
                  <a16:creationId xmlns="" xmlns:a16="http://schemas.microsoft.com/office/drawing/2014/main" id="{C196D168-BCA5-49F2-ABFE-E5CC59B643A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4281899" cy="6858000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="" xmlns:a16="http://schemas.microsoft.com/office/drawing/2014/main" id="{0B8D00C1-F614-47B0-9182-D34E932A68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0"/>
              <a:ext cx="4281899" cy="6858000"/>
            </a:xfrm>
            <a:prstGeom prst="rect">
              <a:avLst/>
            </a:prstGeom>
          </p:spPr>
        </p:pic>
      </p:grpSp>
      <p:grpSp>
        <p:nvGrpSpPr>
          <p:cNvPr id="20" name="그룹 19">
            <a:extLst>
              <a:ext uri="{FF2B5EF4-FFF2-40B4-BE49-F238E27FC236}">
                <a16:creationId xmlns="" xmlns:a16="http://schemas.microsoft.com/office/drawing/2014/main" id="{B26C5BE2-850C-47FA-9913-653B05AE00AC}"/>
              </a:ext>
            </a:extLst>
          </p:cNvPr>
          <p:cNvGrpSpPr/>
          <p:nvPr userDrawn="1"/>
        </p:nvGrpSpPr>
        <p:grpSpPr>
          <a:xfrm rot="10800000">
            <a:off x="5631640" y="0"/>
            <a:ext cx="4281900" cy="6858000"/>
            <a:chOff x="-1" y="0"/>
            <a:chExt cx="4281900" cy="6858000"/>
          </a:xfrm>
        </p:grpSpPr>
        <p:pic>
          <p:nvPicPr>
            <p:cNvPr id="21" name="그림 20">
              <a:extLst>
                <a:ext uri="{FF2B5EF4-FFF2-40B4-BE49-F238E27FC236}">
                  <a16:creationId xmlns="" xmlns:a16="http://schemas.microsoft.com/office/drawing/2014/main" id="{959845F5-8DBD-455C-BE85-DE057896CA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4281899" cy="6858000"/>
            </a:xfrm>
            <a:prstGeom prst="rect">
              <a:avLst/>
            </a:prstGeom>
          </p:spPr>
        </p:pic>
        <p:pic>
          <p:nvPicPr>
            <p:cNvPr id="27" name="그림 26">
              <a:extLst>
                <a:ext uri="{FF2B5EF4-FFF2-40B4-BE49-F238E27FC236}">
                  <a16:creationId xmlns="" xmlns:a16="http://schemas.microsoft.com/office/drawing/2014/main" id="{2CC4688E-224B-4473-9CA5-B2360EBD04A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" y="0"/>
              <a:ext cx="4281899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6166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본문(분할선 있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701970" y="6458501"/>
            <a:ext cx="502061" cy="276999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latinLnBrk="0">
              <a:defRPr sz="1200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‹#›</a:t>
            </a:fld>
            <a:r>
              <a:rPr lang="en-US" altLang="ko-KR"/>
              <a:t>-</a:t>
            </a:r>
            <a:endParaRPr lang="ko-KR" altLang="en-US" dirty="0"/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0" y="549000"/>
            <a:ext cx="9906000" cy="0"/>
          </a:xfrm>
          <a:prstGeom prst="line">
            <a:avLst/>
          </a:prstGeom>
          <a:ln w="57150" cmpd="sng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 userDrawn="1"/>
        </p:nvCxnSpPr>
        <p:spPr>
          <a:xfrm>
            <a:off x="0" y="6309000"/>
            <a:ext cx="9906000" cy="0"/>
          </a:xfrm>
          <a:prstGeom prst="line">
            <a:avLst/>
          </a:prstGeom>
          <a:ln w="25400" cmpd="sng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6393160" y="240903"/>
            <a:ext cx="298680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r" latinLnBrk="0">
              <a:buNone/>
              <a:defRPr sz="1400" b="1" i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절 제목 편집</a:t>
            </a:r>
          </a:p>
        </p:txBody>
      </p:sp>
      <p:sp>
        <p:nvSpPr>
          <p:cNvPr id="13" name="제목 1"/>
          <p:cNvSpPr>
            <a:spLocks noGrp="1"/>
          </p:cNvSpPr>
          <p:nvPr>
            <p:ph type="title" hasCustomPrompt="1"/>
          </p:nvPr>
        </p:nvSpPr>
        <p:spPr>
          <a:xfrm>
            <a:off x="522348" y="179348"/>
            <a:ext cx="44306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algn="l" latinLnBrk="0">
              <a:defRPr sz="18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장 제목 편집</a:t>
            </a:r>
          </a:p>
        </p:txBody>
      </p:sp>
      <p:sp>
        <p:nvSpPr>
          <p:cNvPr id="14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523875" y="655611"/>
            <a:ext cx="8858250" cy="901182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none"/>
        </p:style>
        <p:txBody>
          <a:bodyPr lIns="180000" tIns="36000" rIns="180000" bIns="36000" anchor="ctr" anchorCtr="0"/>
          <a:lstStyle>
            <a:lvl1pPr marL="0" indent="0" algn="ctr" latinLnBrk="0">
              <a:spcBef>
                <a:spcPts val="0"/>
              </a:spcBef>
              <a:buNone/>
              <a:defRPr sz="1400" b="1">
                <a:latin typeface="+mn-ea"/>
                <a:ea typeface="+mn-ea"/>
              </a:defRPr>
            </a:lvl1pPr>
          </a:lstStyle>
          <a:p>
            <a:pPr lvl="0"/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76872197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1275">
          <p15:clr>
            <a:srgbClr val="FBAE40"/>
          </p15:clr>
        </p15:guide>
        <p15:guide id="3" pos="3120">
          <p15:clr>
            <a:srgbClr val="FBAE40"/>
          </p15:clr>
        </p15:guide>
        <p15:guide id="4" pos="3188">
          <p15:clr>
            <a:srgbClr val="FBAE40"/>
          </p15:clr>
        </p15:guide>
        <p15:guide id="5" pos="3052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본문(분할선 있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701970" y="6458501"/>
            <a:ext cx="502061" cy="276999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latinLnBrk="0">
              <a:defRPr sz="1200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‹#›</a:t>
            </a:fld>
            <a:r>
              <a:rPr lang="en-US" altLang="ko-KR"/>
              <a:t>-</a:t>
            </a:r>
            <a:endParaRPr lang="ko-KR" altLang="en-US" dirty="0"/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0" y="548680"/>
            <a:ext cx="9906000" cy="0"/>
          </a:xfrm>
          <a:prstGeom prst="line">
            <a:avLst/>
          </a:prstGeom>
          <a:ln w="57150" cmpd="sng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 userDrawn="1"/>
        </p:nvCxnSpPr>
        <p:spPr>
          <a:xfrm>
            <a:off x="0" y="6309000"/>
            <a:ext cx="9906000" cy="0"/>
          </a:xfrm>
          <a:prstGeom prst="line">
            <a:avLst/>
          </a:prstGeom>
          <a:ln w="25400" cmpd="sng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6393160" y="240903"/>
            <a:ext cx="298680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r" latinLnBrk="0">
              <a:buNone/>
              <a:defRPr sz="1400" b="1" i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절 제목 편집</a:t>
            </a:r>
          </a:p>
        </p:txBody>
      </p:sp>
      <p:sp>
        <p:nvSpPr>
          <p:cNvPr id="13" name="제목 1"/>
          <p:cNvSpPr>
            <a:spLocks noGrp="1"/>
          </p:cNvSpPr>
          <p:nvPr>
            <p:ph type="title" hasCustomPrompt="1"/>
          </p:nvPr>
        </p:nvSpPr>
        <p:spPr>
          <a:xfrm>
            <a:off x="522349" y="179348"/>
            <a:ext cx="44306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algn="l" latinLnBrk="0">
              <a:defRPr sz="18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장 제목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13"/>
          </p:nvPr>
        </p:nvSpPr>
        <p:spPr>
          <a:xfrm>
            <a:off x="522347" y="655610"/>
            <a:ext cx="8859777" cy="1011825"/>
          </a:xfrm>
          <a:prstGeom prst="roundRect">
            <a:avLst>
              <a:gd name="adj" fmla="val 7143"/>
            </a:avLst>
          </a:prstGeom>
          <a:gradFill>
            <a:gsLst>
              <a:gs pos="0">
                <a:schemeClr val="bg1"/>
              </a:gs>
              <a:gs pos="100000">
                <a:schemeClr val="bg1"/>
              </a:gs>
            </a:gsLst>
          </a:gradFill>
          <a:ln w="25400"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none"/>
        </p:style>
        <p:txBody>
          <a:bodyPr lIns="360000" tIns="36000" rIns="360000" bIns="36000" anchor="ctr" anchorCtr="0"/>
          <a:lstStyle>
            <a:lvl1pPr marL="0" indent="0" algn="ctr" latinLnBrk="0">
              <a:buNone/>
              <a:defRPr sz="1400" b="1">
                <a:latin typeface="+mn-ea"/>
                <a:ea typeface="+mn-ea"/>
              </a:defRPr>
            </a:lvl1pPr>
          </a:lstStyle>
          <a:p>
            <a:pPr lvl="0"/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37459603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1275">
          <p15:clr>
            <a:srgbClr val="FBAE40"/>
          </p15:clr>
        </p15:guide>
        <p15:guide id="3" pos="3120">
          <p15:clr>
            <a:srgbClr val="FBAE40"/>
          </p15:clr>
        </p15:guide>
        <p15:guide id="4" pos="3188">
          <p15:clr>
            <a:srgbClr val="FBAE40"/>
          </p15:clr>
        </p15:guide>
        <p15:guide id="5" pos="305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본문(분할선 있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701970" y="6458501"/>
            <a:ext cx="502061" cy="276999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latinLnBrk="0">
              <a:defRPr sz="1200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‹#›</a:t>
            </a:fld>
            <a:r>
              <a:rPr lang="en-US" altLang="ko-KR"/>
              <a:t>-</a:t>
            </a:r>
            <a:endParaRPr lang="ko-KR" altLang="en-US" dirty="0"/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0" y="548680"/>
            <a:ext cx="9906000" cy="0"/>
          </a:xfrm>
          <a:prstGeom prst="line">
            <a:avLst/>
          </a:prstGeom>
          <a:ln w="57150" cmpd="sng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 userDrawn="1"/>
        </p:nvCxnSpPr>
        <p:spPr>
          <a:xfrm>
            <a:off x="0" y="6309000"/>
            <a:ext cx="9906000" cy="0"/>
          </a:xfrm>
          <a:prstGeom prst="line">
            <a:avLst/>
          </a:prstGeom>
          <a:ln w="25400" cmpd="sng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6429164" y="240903"/>
            <a:ext cx="29508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r" latinLnBrk="0">
              <a:buNone/>
              <a:defRPr sz="1400" b="1" i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절 제목 편집</a:t>
            </a:r>
          </a:p>
        </p:txBody>
      </p:sp>
      <p:sp>
        <p:nvSpPr>
          <p:cNvPr id="13" name="제목 1"/>
          <p:cNvSpPr>
            <a:spLocks noGrp="1"/>
          </p:cNvSpPr>
          <p:nvPr>
            <p:ph type="title" hasCustomPrompt="1"/>
          </p:nvPr>
        </p:nvSpPr>
        <p:spPr>
          <a:xfrm>
            <a:off x="522347" y="179348"/>
            <a:ext cx="44306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algn="l" latinLnBrk="0">
              <a:defRPr sz="1800" b="1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ko-KR" altLang="en-US" dirty="0"/>
              <a:t>장 제목 편집</a:t>
            </a:r>
          </a:p>
        </p:txBody>
      </p:sp>
      <p:pic>
        <p:nvPicPr>
          <p:cNvPr id="8" name="_x132815736" descr="EMB00000a6c0b9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26" y="6398562"/>
            <a:ext cx="1619250" cy="39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71832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275">
          <p15:clr>
            <a:srgbClr val="FBAE40"/>
          </p15:clr>
        </p15:guide>
        <p15:guide id="3" pos="3120">
          <p15:clr>
            <a:srgbClr val="FBAE40"/>
          </p15:clr>
        </p15:guide>
        <p15:guide id="4" pos="3188">
          <p15:clr>
            <a:srgbClr val="FBAE40"/>
          </p15:clr>
        </p15:guide>
        <p15:guide id="5" pos="3052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본문(빈 화면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42E5E020-CAC7-4BE2-9DDE-251B0D1713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3"/>
            <a:ext cx="2144688" cy="2044547"/>
          </a:xfrm>
          <a:prstGeom prst="rect">
            <a:avLst/>
          </a:prstGeom>
        </p:spPr>
      </p:pic>
      <p:cxnSp>
        <p:nvCxnSpPr>
          <p:cNvPr id="12" name="직선 연결선 11"/>
          <p:cNvCxnSpPr>
            <a:cxnSpLocks/>
          </p:cNvCxnSpPr>
          <p:nvPr userDrawn="1"/>
        </p:nvCxnSpPr>
        <p:spPr>
          <a:xfrm>
            <a:off x="596517" y="641069"/>
            <a:ext cx="8892484" cy="0"/>
          </a:xfrm>
          <a:prstGeom prst="line">
            <a:avLst/>
          </a:prstGeom>
          <a:ln w="25400" cmpd="sng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 userDrawn="1"/>
        </p:nvCxnSpPr>
        <p:spPr>
          <a:xfrm>
            <a:off x="417002" y="6381328"/>
            <a:ext cx="9071999" cy="0"/>
          </a:xfrm>
          <a:prstGeom prst="line">
            <a:avLst/>
          </a:prstGeom>
          <a:ln w="6350" cmpd="sng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제목 1"/>
          <p:cNvSpPr>
            <a:spLocks noGrp="1"/>
          </p:cNvSpPr>
          <p:nvPr>
            <p:ph type="title" hasCustomPrompt="1"/>
          </p:nvPr>
        </p:nvSpPr>
        <p:spPr>
          <a:xfrm>
            <a:off x="668525" y="179348"/>
            <a:ext cx="1465466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lvl1pPr algn="l" latinLnBrk="0">
              <a:defRPr sz="1800" b="1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defRPr>
            </a:lvl1pPr>
          </a:lstStyle>
          <a:p>
            <a:r>
              <a:rPr lang="ko-KR" altLang="en-US" dirty="0"/>
              <a:t>장 제목 편집</a:t>
            </a:r>
          </a:p>
        </p:txBody>
      </p:sp>
      <p:sp>
        <p:nvSpPr>
          <p:cNvPr id="16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7650573" y="312911"/>
            <a:ext cx="183467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 algn="r" latinLnBrk="0">
              <a:buNone/>
              <a:defRPr sz="1400" b="1" i="0" spc="-15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defRPr>
            </a:lvl1pPr>
            <a:lvl2pPr marL="4571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절 제목 편집</a:t>
            </a:r>
          </a:p>
        </p:txBody>
      </p:sp>
      <p:sp>
        <p:nvSpPr>
          <p:cNvPr id="17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701970" y="6458501"/>
            <a:ext cx="502061" cy="276999"/>
          </a:xfrm>
          <a:prstGeom prst="rect">
            <a:avLst/>
          </a:prstGeom>
        </p:spPr>
        <p:txBody>
          <a:bodyPr wrap="none">
            <a:spAutoFit/>
          </a:bodyPr>
          <a:lstStyle>
            <a:lvl1pPr algn="ctr" latinLnBrk="0">
              <a:defRPr sz="1200">
                <a:latin typeface="맑은 고딕" pitchFamily="50" charset="-127"/>
                <a:ea typeface="맑은 고딕" pitchFamily="50" charset="-127"/>
              </a:defRPr>
            </a:lvl1pPr>
          </a:lstStyle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‹#›</a:t>
            </a:fld>
            <a:r>
              <a:rPr lang="en-US" altLang="ko-KR"/>
              <a:t>-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2520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639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8" r:id="rId2"/>
    <p:sldLayoutId id="2147483655" r:id="rId3"/>
    <p:sldLayoutId id="2147483675" r:id="rId4"/>
    <p:sldLayoutId id="2147483674" r:id="rId5"/>
    <p:sldLayoutId id="2147483676" r:id="rId6"/>
    <p:sldLayoutId id="2147483677" r:id="rId7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120" userDrawn="1">
          <p15:clr>
            <a:srgbClr val="F26B43"/>
          </p15:clr>
        </p15:guide>
        <p15:guide id="3" orient="horz" pos="346" userDrawn="1">
          <p15:clr>
            <a:srgbClr val="F26B43"/>
          </p15:clr>
        </p15:guide>
        <p15:guide id="4" orient="horz" pos="3974" userDrawn="1">
          <p15:clr>
            <a:srgbClr val="F26B43"/>
          </p15:clr>
        </p15:guide>
        <p15:guide id="5" orient="horz" pos="3906" userDrawn="1">
          <p15:clr>
            <a:srgbClr val="F26B43"/>
          </p15:clr>
        </p15:guide>
        <p15:guide id="6" orient="horz" pos="414" userDrawn="1">
          <p15:clr>
            <a:srgbClr val="F26B43"/>
          </p15:clr>
        </p15:guide>
        <p15:guide id="7" pos="330" userDrawn="1">
          <p15:clr>
            <a:srgbClr val="F26B43"/>
          </p15:clr>
        </p15:guide>
        <p15:guide id="8" pos="5910" userDrawn="1">
          <p15:clr>
            <a:srgbClr val="F26B43"/>
          </p15:clr>
        </p15:guide>
        <p15:guide id="9" pos="5978" userDrawn="1">
          <p15:clr>
            <a:srgbClr val="F26B43"/>
          </p15:clr>
        </p15:guide>
        <p15:guide id="11" pos="2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ctrTitle"/>
          </p:nvPr>
        </p:nvSpPr>
        <p:spPr>
          <a:xfrm>
            <a:off x="1100573" y="1340769"/>
            <a:ext cx="8136904" cy="912688"/>
          </a:xfrm>
        </p:spPr>
        <p:txBody>
          <a:bodyPr>
            <a:normAutofit/>
          </a:bodyPr>
          <a:lstStyle/>
          <a:p>
            <a:r>
              <a:rPr lang="en-US" altLang="ko-KR" sz="3199" spc="-150" dirty="0" smtClean="0"/>
              <a:t>2022</a:t>
            </a:r>
            <a:r>
              <a:rPr lang="ko-KR" altLang="en-US" sz="3199" spc="-150" dirty="0" smtClean="0"/>
              <a:t>학년도 </a:t>
            </a:r>
            <a:r>
              <a:rPr lang="ko-KR" altLang="en-US" sz="3199" spc="-150" dirty="0" err="1"/>
              <a:t>신한대학교</a:t>
            </a:r>
            <a:r>
              <a:rPr lang="ko-KR" altLang="en-US" sz="3199" spc="-150" dirty="0"/>
              <a:t> </a:t>
            </a:r>
            <a:r>
              <a:rPr lang="ko-KR" altLang="en-US" sz="3199" spc="-150" dirty="0" smtClean="0"/>
              <a:t>산업체 </a:t>
            </a:r>
            <a:r>
              <a:rPr lang="ko-KR" altLang="en-US" sz="3199" spc="-150" dirty="0"/>
              <a:t>만족도 조사</a:t>
            </a:r>
          </a:p>
        </p:txBody>
      </p:sp>
      <p:sp>
        <p:nvSpPr>
          <p:cNvPr id="9" name="제목 1">
            <a:extLst>
              <a:ext uri="{FF2B5EF4-FFF2-40B4-BE49-F238E27FC236}">
                <a16:creationId xmlns="" xmlns:a16="http://schemas.microsoft.com/office/drawing/2014/main" id="{89D4BA50-B8EB-4318-B606-016CB8F0F4F3}"/>
              </a:ext>
            </a:extLst>
          </p:cNvPr>
          <p:cNvSpPr txBox="1">
            <a:spLocks/>
          </p:cNvSpPr>
          <p:nvPr/>
        </p:nvSpPr>
        <p:spPr>
          <a:xfrm>
            <a:off x="1100573" y="2096853"/>
            <a:ext cx="5796644" cy="717337"/>
          </a:xfrm>
          <a:prstGeom prst="rect">
            <a:avLst/>
          </a:prstGeom>
        </p:spPr>
        <p:txBody>
          <a:bodyPr wrap="square" anchor="t" anchorCtr="0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kern="1200" cap="all" spc="0">
                <a:ln w="9000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defRPr>
            </a:lvl1pPr>
          </a:lstStyle>
          <a:p>
            <a:pPr algn="l"/>
            <a:endParaRPr lang="en-US" altLang="ko-KR" sz="2799" b="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/>
            <a:r>
              <a:rPr lang="ko-KR" altLang="en-US" sz="3800" b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결과보고서</a:t>
            </a:r>
            <a:endParaRPr lang="ko-KR" altLang="en-US" sz="3800" b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="" xmlns:a16="http://schemas.microsoft.com/office/drawing/2014/main" id="{75752DFE-288F-4E92-B23D-1F93856D83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7336" y="6201308"/>
            <a:ext cx="1657240" cy="418617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="" xmlns:a16="http://schemas.microsoft.com/office/drawing/2014/main" id="{C7083379-3103-4ED5-84F4-2E0FD1B98396}"/>
              </a:ext>
            </a:extLst>
          </p:cNvPr>
          <p:cNvSpPr/>
          <p:nvPr/>
        </p:nvSpPr>
        <p:spPr bwMode="auto">
          <a:xfrm flipH="1">
            <a:off x="1009133" y="1592796"/>
            <a:ext cx="45719" cy="12213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ctr"/>
          <a:lstStyle/>
          <a:p>
            <a:pPr algn="l"/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부제목 6">
            <a:extLst>
              <a:ext uri="{FF2B5EF4-FFF2-40B4-BE49-F238E27FC236}">
                <a16:creationId xmlns="" xmlns:a16="http://schemas.microsoft.com/office/drawing/2014/main" id="{76CC6ECD-6608-4F4F-BBA1-1399412A17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12684" y="6225950"/>
            <a:ext cx="1186543" cy="369332"/>
          </a:xfrm>
        </p:spPr>
        <p:txBody>
          <a:bodyPr/>
          <a:lstStyle/>
          <a:p>
            <a:r>
              <a:rPr lang="en-US" altLang="ko-KR" dirty="0" smtClean="0"/>
              <a:t>2023. 03.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596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16921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tx1"/>
                </a:solidFill>
                <a:latin typeface="+mn-ea"/>
                <a:ea typeface="+mn-ea"/>
              </a:rPr>
              <a:t>5. </a:t>
            </a:r>
            <a:r>
              <a:rPr lang="ko-KR" altLang="en-US" dirty="0" smtClean="0">
                <a:solidFill>
                  <a:schemeClr val="tx1"/>
                </a:solidFill>
                <a:latin typeface="+mn-ea"/>
                <a:ea typeface="+mn-ea"/>
              </a:rPr>
              <a:t>응답자 현황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9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12" name="직사각형 11"/>
          <p:cNvSpPr/>
          <p:nvPr/>
        </p:nvSpPr>
        <p:spPr>
          <a:xfrm>
            <a:off x="611541" y="776980"/>
            <a:ext cx="8856000" cy="396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err="1" smtClean="0">
                <a:latin typeface="+mn-ea"/>
              </a:rPr>
              <a:t>대상별</a:t>
            </a:r>
            <a:r>
              <a:rPr lang="ko-KR" altLang="en-US" sz="1400" b="1" dirty="0" smtClean="0">
                <a:latin typeface="+mn-ea"/>
              </a:rPr>
              <a:t> 응답자 현황 </a:t>
            </a:r>
            <a:endParaRPr lang="ko-KR" altLang="en-US" sz="1400" b="1" dirty="0">
              <a:latin typeface="+mn-ea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2027694"/>
              </p:ext>
            </p:extLst>
          </p:nvPr>
        </p:nvGraphicFramePr>
        <p:xfrm>
          <a:off x="612666" y="1347235"/>
          <a:ext cx="4340334" cy="47460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7093">
                  <a:extLst>
                    <a:ext uri="{9D8B030D-6E8A-4147-A177-3AD203B41FA5}">
                      <a16:colId xmlns="" xmlns:a16="http://schemas.microsoft.com/office/drawing/2014/main" val="1831972417"/>
                    </a:ext>
                  </a:extLst>
                </a:gridCol>
                <a:gridCol w="1829055">
                  <a:extLst>
                    <a:ext uri="{9D8B030D-6E8A-4147-A177-3AD203B41FA5}">
                      <a16:colId xmlns="" xmlns:a16="http://schemas.microsoft.com/office/drawing/2014/main" val="325178356"/>
                    </a:ext>
                  </a:extLst>
                </a:gridCol>
                <a:gridCol w="837093">
                  <a:extLst>
                    <a:ext uri="{9D8B030D-6E8A-4147-A177-3AD203B41FA5}">
                      <a16:colId xmlns="" xmlns:a16="http://schemas.microsoft.com/office/drawing/2014/main" val="1264672517"/>
                    </a:ext>
                  </a:extLst>
                </a:gridCol>
                <a:gridCol w="837093">
                  <a:extLst>
                    <a:ext uri="{9D8B030D-6E8A-4147-A177-3AD203B41FA5}">
                      <a16:colId xmlns="" xmlns:a16="http://schemas.microsoft.com/office/drawing/2014/main" val="3067081256"/>
                    </a:ext>
                  </a:extLst>
                </a:gridCol>
              </a:tblGrid>
              <a:tr h="431659">
                <a:tc gridSpan="2"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ko-KR" altLang="en-US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구분</a:t>
                      </a:r>
                      <a:endParaRPr lang="ko-KR" altLang="en-US" sz="1100" b="1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09" marR="2509" marT="2509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endParaRPr lang="ko-KR" altLang="en-US" sz="1100" b="0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09" marR="2509" marT="2509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ko-KR" altLang="en-US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사례 수</a:t>
                      </a:r>
                      <a:r>
                        <a:rPr lang="en-US" altLang="ko-KR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건</a:t>
                      </a:r>
                      <a:r>
                        <a:rPr lang="en-US" altLang="ko-KR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2509" marR="2509" marT="2509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ko-KR" altLang="en-US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비율</a:t>
                      </a:r>
                      <a:r>
                        <a:rPr lang="en-US" altLang="ko-KR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(%)</a:t>
                      </a:r>
                    </a:p>
                  </a:txBody>
                  <a:tcPr marL="2509" marR="2509" marT="2509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96520297"/>
                  </a:ext>
                </a:extLst>
              </a:tr>
              <a:tr h="239689">
                <a:tc rowSpan="4">
                  <a:txBody>
                    <a:bodyPr/>
                    <a:lstStyle/>
                    <a:p>
                      <a:pPr algn="ctr" fontAlgn="t"/>
                      <a:r>
                        <a:rPr lang="ko-KR" altLang="en-US" sz="1100" b="1" u="none" strike="noStrike" dirty="0" smtClean="0">
                          <a:effectLst/>
                          <a:latin typeface="+mn-ea"/>
                          <a:ea typeface="+mn-ea"/>
                        </a:rPr>
                        <a:t>지역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35" marR="4035" marT="403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전체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204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05195017"/>
                  </a:ext>
                </a:extLst>
              </a:tr>
              <a:tr h="23968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서울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118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 dirty="0" smtClean="0">
                          <a:latin typeface="+mn-ea"/>
                          <a:ea typeface="+mn-ea"/>
                        </a:rPr>
                        <a:t>57.8</a:t>
                      </a:r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4035" marR="4035" marT="403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7898878"/>
                  </a:ext>
                </a:extLst>
              </a:tr>
              <a:tr h="23968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경기도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76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 dirty="0" smtClean="0">
                          <a:latin typeface="+mn-ea"/>
                          <a:ea typeface="+mn-ea"/>
                        </a:rPr>
                        <a:t>37.3</a:t>
                      </a:r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4035" marR="4035" marT="403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44517601"/>
                  </a:ext>
                </a:extLst>
              </a:tr>
              <a:tr h="23968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 dirty="0" smtClean="0">
                          <a:latin typeface="+mn-ea"/>
                          <a:ea typeface="+mn-ea"/>
                        </a:rPr>
                        <a:t>4.9</a:t>
                      </a:r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4035" marR="4035" marT="403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33185743"/>
                  </a:ext>
                </a:extLst>
              </a:tr>
              <a:tr h="239689">
                <a:tc rowSpan="6">
                  <a:txBody>
                    <a:bodyPr/>
                    <a:lstStyle/>
                    <a:p>
                      <a:pPr algn="ctr" fontAlgn="t"/>
                      <a:r>
                        <a:rPr lang="ko-KR" altLang="en-US" sz="11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</a:rPr>
                        <a:t>기업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35" marR="4035" marT="403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전체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204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25750672"/>
                  </a:ext>
                </a:extLst>
              </a:tr>
              <a:tr h="23968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대기업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53044622"/>
                  </a:ext>
                </a:extLst>
              </a:tr>
              <a:tr h="23968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강소기업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78503217"/>
                  </a:ext>
                </a:extLst>
              </a:tr>
              <a:tr h="23968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중소기업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48.5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18434024"/>
                  </a:ext>
                </a:extLst>
              </a:tr>
              <a:tr h="23968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공공기관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767590"/>
                  </a:ext>
                </a:extLst>
              </a:tr>
              <a:tr h="23968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39689">
                <a:tc rowSpan="8">
                  <a:txBody>
                    <a:bodyPr/>
                    <a:lstStyle/>
                    <a:p>
                      <a:pPr algn="ctr" fontAlgn="t"/>
                      <a:r>
                        <a:rPr lang="ko-KR" altLang="en-US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직급</a:t>
                      </a:r>
                      <a:endParaRPr lang="ko-KR" alt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35" marR="4035" marT="403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전체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204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035" marR="4035" marT="403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77694626"/>
                  </a:ext>
                </a:extLst>
              </a:tr>
              <a:tr h="23968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경영층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임원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00889420"/>
                  </a:ext>
                </a:extLst>
              </a:tr>
              <a:tr h="23968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부장급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63057866"/>
                  </a:ext>
                </a:extLst>
              </a:tr>
              <a:tr h="23968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차장급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3968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과장급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86739649"/>
                  </a:ext>
                </a:extLst>
              </a:tr>
              <a:tr h="23968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대리급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계장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주임급</a:t>
                      </a:r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3968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사원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61.8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786671"/>
                  </a:ext>
                </a:extLst>
              </a:tr>
              <a:tr h="23968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</a:tbl>
          </a:graphicData>
        </a:graphic>
      </p:graphicFrame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811716"/>
              </p:ext>
            </p:extLst>
          </p:nvPr>
        </p:nvGraphicFramePr>
        <p:xfrm>
          <a:off x="5127207" y="1351108"/>
          <a:ext cx="4340334" cy="47421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37093">
                  <a:extLst>
                    <a:ext uri="{9D8B030D-6E8A-4147-A177-3AD203B41FA5}">
                      <a16:colId xmlns="" xmlns:a16="http://schemas.microsoft.com/office/drawing/2014/main" val="1831972417"/>
                    </a:ext>
                  </a:extLst>
                </a:gridCol>
                <a:gridCol w="1829055">
                  <a:extLst>
                    <a:ext uri="{9D8B030D-6E8A-4147-A177-3AD203B41FA5}">
                      <a16:colId xmlns="" xmlns:a16="http://schemas.microsoft.com/office/drawing/2014/main" val="325178356"/>
                    </a:ext>
                  </a:extLst>
                </a:gridCol>
                <a:gridCol w="837093">
                  <a:extLst>
                    <a:ext uri="{9D8B030D-6E8A-4147-A177-3AD203B41FA5}">
                      <a16:colId xmlns="" xmlns:a16="http://schemas.microsoft.com/office/drawing/2014/main" val="1264672517"/>
                    </a:ext>
                  </a:extLst>
                </a:gridCol>
                <a:gridCol w="837093">
                  <a:extLst>
                    <a:ext uri="{9D8B030D-6E8A-4147-A177-3AD203B41FA5}">
                      <a16:colId xmlns="" xmlns:a16="http://schemas.microsoft.com/office/drawing/2014/main" val="3067081256"/>
                    </a:ext>
                  </a:extLst>
                </a:gridCol>
              </a:tblGrid>
              <a:tr h="400557">
                <a:tc gridSpan="2"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ko-KR" altLang="en-US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구분</a:t>
                      </a:r>
                      <a:endParaRPr lang="ko-KR" altLang="en-US" sz="1100" b="1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09" marR="2509" marT="2509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endParaRPr lang="ko-KR" altLang="en-US" sz="1100" b="0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09" marR="2509" marT="2509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ko-KR" altLang="en-US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사례 수</a:t>
                      </a:r>
                      <a:r>
                        <a:rPr lang="en-US" altLang="ko-KR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건</a:t>
                      </a:r>
                      <a:r>
                        <a:rPr lang="en-US" altLang="ko-KR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2509" marR="2509" marT="2509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ko-KR" altLang="en-US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비율</a:t>
                      </a:r>
                      <a:r>
                        <a:rPr lang="en-US" altLang="ko-KR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(%)</a:t>
                      </a:r>
                    </a:p>
                  </a:txBody>
                  <a:tcPr marL="2509" marR="2509" marT="2509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96520297"/>
                  </a:ext>
                </a:extLst>
              </a:tr>
              <a:tr h="228507">
                <a:tc rowSpan="19"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r>
                        <a:rPr lang="ko-KR" altLang="en-US" sz="1100" b="1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업종</a:t>
                      </a:r>
                      <a:endParaRPr lang="en-US" altLang="ko-KR" sz="1100" b="1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09" marR="2509" marT="2509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전체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204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259235"/>
                  </a:ext>
                </a:extLst>
              </a:tr>
              <a:tr h="228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농업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임업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어업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광업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10748711"/>
                  </a:ext>
                </a:extLst>
              </a:tr>
              <a:tr h="228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제조업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63576943"/>
                  </a:ext>
                </a:extLst>
              </a:tr>
              <a:tr h="228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전기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가스 및 수도사업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0.5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34050964"/>
                  </a:ext>
                </a:extLst>
              </a:tr>
              <a:tr h="228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건설업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31213336"/>
                  </a:ext>
                </a:extLst>
              </a:tr>
              <a:tr h="228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도매 및 소매업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09084476"/>
                  </a:ext>
                </a:extLst>
              </a:tr>
              <a:tr h="228507">
                <a:tc vMerge="1">
                  <a:txBody>
                    <a:bodyPr/>
                    <a:lstStyle/>
                    <a:p>
                      <a:pPr marL="0" algn="ctr" defTabSz="914400" rtl="0" eaLnBrk="1" fontAlgn="t" latinLnBrk="1" hangingPunct="1"/>
                      <a:endParaRPr lang="en-US" altLang="ko-KR" sz="1100" b="1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2509" marR="2509" marT="2509" marB="0" anchor="ctr">
                    <a:lnL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숙박 및 </a:t>
                      </a:r>
                      <a:r>
                        <a:rPr lang="ko-KR" altLang="en-US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음식업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16608151"/>
                  </a:ext>
                </a:extLst>
              </a:tr>
              <a:tr h="228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운수업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89570653"/>
                  </a:ext>
                </a:extLst>
              </a:tr>
              <a:tr h="228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통신업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34085926"/>
                  </a:ext>
                </a:extLst>
              </a:tr>
              <a:tr h="228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금융 및 보험업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88601275"/>
                  </a:ext>
                </a:extLst>
              </a:tr>
              <a:tr h="228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부동산 및 임대업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0.5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26641461"/>
                  </a:ext>
                </a:extLst>
              </a:tr>
              <a:tr h="228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사업서비스업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28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공공행정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국방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사회보장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50651903"/>
                  </a:ext>
                </a:extLst>
              </a:tr>
              <a:tr h="228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교육서비스업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8.3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28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보건 및 사회복지사업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33.8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61837692"/>
                  </a:ext>
                </a:extLst>
              </a:tr>
              <a:tr h="228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오락</a:t>
                      </a:r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문화 및 운동관련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2.9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28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개인서비스업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1.5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61900346"/>
                  </a:ext>
                </a:extLst>
              </a:tr>
              <a:tr h="228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국제 및 외국기관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0.5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28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7.4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1852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/>
          </p:nvPr>
        </p:nvGraphicFramePr>
        <p:xfrm>
          <a:off x="2626917" y="2242592"/>
          <a:ext cx="6341349" cy="17204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2288">
                  <a:extLst>
                    <a:ext uri="{9D8B030D-6E8A-4147-A177-3AD203B41FA5}">
                      <a16:colId xmlns="" xmlns:a16="http://schemas.microsoft.com/office/drawing/2014/main" val="3278973690"/>
                    </a:ext>
                  </a:extLst>
                </a:gridCol>
                <a:gridCol w="3749061">
                  <a:extLst>
                    <a:ext uri="{9D8B030D-6E8A-4147-A177-3AD203B41FA5}">
                      <a16:colId xmlns="" xmlns:a16="http://schemas.microsoft.com/office/drawing/2014/main" val="3380946058"/>
                    </a:ext>
                  </a:extLst>
                </a:gridCol>
              </a:tblGrid>
              <a:tr h="172042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8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Ⅱ. </a:t>
                      </a:r>
                      <a:r>
                        <a:rPr lang="ko-KR" altLang="en-US" sz="28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종합평가</a:t>
                      </a:r>
                      <a:endParaRPr lang="ko-KR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41" marR="91441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69875" indent="-269875" latinLnBrk="1">
                        <a:spcAft>
                          <a:spcPts val="1200"/>
                        </a:spcAft>
                        <a:buAutoNum type="arabicPeriod"/>
                      </a:pPr>
                      <a:endParaRPr lang="en-US" altLang="ko-KR" sz="1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41" marR="91441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12711884"/>
                  </a:ext>
                </a:extLst>
              </a:tr>
            </a:tbl>
          </a:graphicData>
        </a:graphic>
      </p:graphicFrame>
      <p:sp>
        <p:nvSpPr>
          <p:cNvPr id="2" name="직사각형 1"/>
          <p:cNvSpPr/>
          <p:nvPr/>
        </p:nvSpPr>
        <p:spPr>
          <a:xfrm>
            <a:off x="5961112" y="2242592"/>
            <a:ext cx="302433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indent="-269875">
              <a:spcAft>
                <a:spcPts val="1200"/>
              </a:spcAft>
              <a:buAutoNum type="arabicPeriod"/>
            </a:pPr>
            <a:r>
              <a:rPr lang="ko-KR" altLang="en-US" sz="1600" b="1" dirty="0" smtClean="0"/>
              <a:t>종합 만족도</a:t>
            </a:r>
            <a:endParaRPr lang="en-US" altLang="ko-KR" sz="1600" b="1" dirty="0" smtClean="0"/>
          </a:p>
          <a:p>
            <a:pPr marL="269875" indent="-269875">
              <a:spcAft>
                <a:spcPts val="1200"/>
              </a:spcAft>
              <a:buAutoNum type="arabicPeriod"/>
            </a:pPr>
            <a:r>
              <a:rPr lang="ko-KR" altLang="en-US" sz="1600" b="1" dirty="0" smtClean="0"/>
              <a:t>속성별 만족도</a:t>
            </a:r>
            <a:endParaRPr lang="en-US" altLang="ko-KR" sz="1600" b="1" dirty="0" smtClean="0"/>
          </a:p>
        </p:txBody>
      </p:sp>
    </p:spTree>
    <p:extLst>
      <p:ext uri="{BB962C8B-B14F-4D97-AF65-F5344CB8AC3E}">
        <p14:creationId xmlns:p14="http://schemas.microsoft.com/office/powerpoint/2010/main" val="411343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16921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tx1"/>
                </a:solidFill>
                <a:latin typeface="+mn-ea"/>
                <a:ea typeface="+mn-ea"/>
              </a:rPr>
              <a:t>1. </a:t>
            </a:r>
            <a:r>
              <a:rPr lang="ko-KR" altLang="en-US" dirty="0" smtClean="0">
                <a:solidFill>
                  <a:schemeClr val="tx1"/>
                </a:solidFill>
                <a:latin typeface="+mn-ea"/>
                <a:ea typeface="+mn-ea"/>
              </a:rPr>
              <a:t>종합 만족도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6" name="부제목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가</a:t>
            </a:r>
            <a:r>
              <a:rPr lang="en-US" altLang="ko-K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 </a:t>
            </a:r>
            <a:r>
              <a:rPr lang="ko-KR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종합 만족도 추이</a:t>
            </a:r>
            <a:endParaRPr lang="ko-KR" alt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11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5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625412" y="824487"/>
            <a:ext cx="8859838" cy="535171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 algn="ctr">
              <a:lnSpc>
                <a:spcPct val="170000"/>
              </a:lnSpc>
              <a:buNone/>
            </a:pPr>
            <a:r>
              <a:rPr lang="ko-KR" altLang="en-US" sz="1400" b="1" dirty="0" smtClean="0">
                <a:latin typeface="+mn-ea"/>
              </a:rPr>
              <a:t>산업체 종합 만족도 </a:t>
            </a:r>
            <a:r>
              <a:rPr lang="en-US" altLang="ko-KR" sz="1400" b="1" dirty="0" smtClean="0">
                <a:latin typeface="+mn-ea"/>
              </a:rPr>
              <a:t>71.8</a:t>
            </a:r>
            <a:r>
              <a:rPr lang="ko-KR" altLang="en-US" sz="1400" b="1" dirty="0" smtClean="0">
                <a:latin typeface="+mn-ea"/>
              </a:rPr>
              <a:t>점으로 전년도 대비 </a:t>
            </a:r>
            <a:r>
              <a:rPr lang="en-US" altLang="ko-KR" sz="1400" b="1" dirty="0" smtClean="0">
                <a:latin typeface="+mn-ea"/>
              </a:rPr>
              <a:t>13.8</a:t>
            </a:r>
            <a:r>
              <a:rPr lang="ko-KR" altLang="en-US" sz="1400" b="1" dirty="0" smtClean="0">
                <a:latin typeface="+mn-ea"/>
              </a:rPr>
              <a:t>점 하락</a:t>
            </a:r>
            <a:endParaRPr lang="ko-KR" altLang="en-US" sz="1400" b="1" dirty="0">
              <a:latin typeface="+mn-ea"/>
            </a:endParaRPr>
          </a:p>
        </p:txBody>
      </p:sp>
      <p:graphicFrame>
        <p:nvGraphicFramePr>
          <p:cNvPr id="41" name="다이어그램 40"/>
          <p:cNvGraphicFramePr/>
          <p:nvPr>
            <p:extLst>
              <p:ext uri="{D42A27DB-BD31-4B8C-83A1-F6EECF244321}">
                <p14:modId xmlns:p14="http://schemas.microsoft.com/office/powerpoint/2010/main" val="1115681167"/>
              </p:ext>
            </p:extLst>
          </p:nvPr>
        </p:nvGraphicFramePr>
        <p:xfrm>
          <a:off x="524509" y="1773238"/>
          <a:ext cx="4320542" cy="4427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2" name="TextBox 41"/>
          <p:cNvSpPr txBox="1"/>
          <p:nvPr/>
        </p:nvSpPr>
        <p:spPr>
          <a:xfrm>
            <a:off x="531023" y="1844824"/>
            <a:ext cx="43140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b="1" dirty="0" smtClean="0">
                <a:latin typeface="+mn-ea"/>
              </a:rPr>
              <a:t>[</a:t>
            </a:r>
            <a:r>
              <a:rPr lang="ko-KR" altLang="en-US" sz="1300" b="1" dirty="0" smtClean="0">
                <a:latin typeface="+mn-ea"/>
              </a:rPr>
              <a:t>산업체 종합 만족도</a:t>
            </a:r>
            <a:r>
              <a:rPr lang="en-US" altLang="ko-KR" sz="1300" b="1" dirty="0" smtClean="0">
                <a:latin typeface="+mn-ea"/>
              </a:rPr>
              <a:t>]</a:t>
            </a:r>
            <a:endParaRPr lang="ko-KR" altLang="en-US" sz="1300" b="1" dirty="0">
              <a:latin typeface="+mn-ea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349044" y="1844824"/>
            <a:ext cx="431402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b="1" dirty="0" smtClean="0">
                <a:latin typeface="+mn-ea"/>
              </a:rPr>
              <a:t>[</a:t>
            </a:r>
            <a:r>
              <a:rPr lang="ko-KR" altLang="en-US" sz="1300" b="1" dirty="0" smtClean="0">
                <a:latin typeface="+mn-ea"/>
              </a:rPr>
              <a:t>산업체 종합 만족도 추이</a:t>
            </a:r>
            <a:r>
              <a:rPr lang="en-US" altLang="ko-KR" sz="1300" b="1" dirty="0" smtClean="0">
                <a:latin typeface="+mn-ea"/>
              </a:rPr>
              <a:t>]</a:t>
            </a:r>
            <a:endParaRPr lang="ko-KR" altLang="en-US" sz="1300" b="1" dirty="0">
              <a:latin typeface="+mn-ea"/>
            </a:endParaRPr>
          </a:p>
        </p:txBody>
      </p:sp>
      <p:graphicFrame>
        <p:nvGraphicFramePr>
          <p:cNvPr id="15" name="차트 14"/>
          <p:cNvGraphicFramePr/>
          <p:nvPr>
            <p:extLst>
              <p:ext uri="{D42A27DB-BD31-4B8C-83A1-F6EECF244321}">
                <p14:modId xmlns:p14="http://schemas.microsoft.com/office/powerpoint/2010/main" val="298438632"/>
              </p:ext>
            </p:extLst>
          </p:nvPr>
        </p:nvGraphicFramePr>
        <p:xfrm>
          <a:off x="5187276" y="2406446"/>
          <a:ext cx="4321175" cy="3566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46858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917513" cy="369332"/>
          </a:xfr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종합 만족도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12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595173" y="1638703"/>
            <a:ext cx="8859778" cy="360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79388" indent="-179388"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400" b="1" dirty="0" smtClean="0">
                <a:latin typeface="+mn-ea"/>
                <a:cs typeface="Times New Roman" pitchFamily="18" charset="0"/>
              </a:rPr>
              <a:t>3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년간 영역 만족도 추이</a:t>
            </a:r>
            <a:endParaRPr kumimoji="0" lang="en-US" altLang="ko-KR" sz="1400" b="1" dirty="0">
              <a:latin typeface="+mn-ea"/>
              <a:cs typeface="Times New Roman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32731" y="1756657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텍스트 개체 틀 4"/>
          <p:cNvSpPr txBox="1">
            <a:spLocks/>
          </p:cNvSpPr>
          <p:nvPr/>
        </p:nvSpPr>
        <p:spPr>
          <a:xfrm>
            <a:off x="595173" y="758713"/>
            <a:ext cx="8859777" cy="690067"/>
          </a:xfrm>
          <a:prstGeom prst="roundRect">
            <a:avLst>
              <a:gd name="adj" fmla="val 7143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80000" tIns="36000" rIns="180000" bIns="36000" anchor="ctr" anchorCtr="0"/>
          <a:lstStyle>
            <a:lvl1pPr indent="0" algn="ctr" latinLnBrk="0">
              <a:spcBef>
                <a:spcPts val="0"/>
              </a:spcBef>
              <a:buFont typeface="Arial" pitchFamily="34" charset="0"/>
              <a:buNone/>
              <a:defRPr sz="1400" b="1">
                <a:solidFill>
                  <a:schemeClr val="tx1"/>
                </a:solidFill>
                <a:latin typeface="+mn-ea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>
                <a:solidFill>
                  <a:schemeClr val="tx1"/>
                </a:solidFill>
              </a:defRPr>
            </a:lvl9pPr>
          </a:lstStyle>
          <a:p>
            <a:r>
              <a:rPr lang="ko-KR" altLang="en-US" dirty="0" smtClean="0"/>
              <a:t>모든 영역에서 전 학년도 대비 만족도 하락</a:t>
            </a:r>
            <a:endParaRPr lang="ko-KR" altLang="en-US" dirty="0"/>
          </a:p>
        </p:txBody>
      </p:sp>
      <p:sp>
        <p:nvSpPr>
          <p:cNvPr id="6" name="부제목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나</a:t>
            </a:r>
            <a:r>
              <a:rPr lang="en-US" altLang="ko-KR" dirty="0" smtClean="0"/>
              <a:t>. </a:t>
            </a:r>
            <a:r>
              <a:rPr lang="ko-KR" altLang="en-US" dirty="0" smtClean="0"/>
              <a:t>영역별 만족도 추이</a:t>
            </a:r>
            <a:endParaRPr lang="ko-KR" altLang="en-US" dirty="0"/>
          </a:p>
        </p:txBody>
      </p:sp>
      <p:graphicFrame>
        <p:nvGraphicFramePr>
          <p:cNvPr id="13" name="차트 12"/>
          <p:cNvGraphicFramePr/>
          <p:nvPr>
            <p:extLst>
              <p:ext uri="{D42A27DB-BD31-4B8C-83A1-F6EECF244321}">
                <p14:modId xmlns:p14="http://schemas.microsoft.com/office/powerpoint/2010/main" val="3029388990"/>
              </p:ext>
            </p:extLst>
          </p:nvPr>
        </p:nvGraphicFramePr>
        <p:xfrm>
          <a:off x="2034720" y="2276872"/>
          <a:ext cx="6338621" cy="3954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50735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668525" y="179348"/>
            <a:ext cx="1691489" cy="369332"/>
          </a:xfrm>
        </p:spPr>
        <p:txBody>
          <a:bodyPr/>
          <a:lstStyle/>
          <a:p>
            <a:r>
              <a:rPr lang="en-US" altLang="ko-KR" dirty="0">
                <a:latin typeface="+mn-ea"/>
                <a:ea typeface="+mn-ea"/>
              </a:rPr>
              <a:t>1</a:t>
            </a:r>
            <a:r>
              <a:rPr lang="en-US" altLang="ko-KR" dirty="0" smtClean="0">
                <a:latin typeface="+mn-ea"/>
                <a:ea typeface="+mn-ea"/>
              </a:rPr>
              <a:t>. </a:t>
            </a:r>
            <a:r>
              <a:rPr lang="ko-KR" altLang="en-US" dirty="0" smtClean="0">
                <a:latin typeface="+mn-ea"/>
                <a:ea typeface="+mn-ea"/>
              </a:rPr>
              <a:t>종합 만족도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</a:t>
            </a:r>
            <a:fld id="{D1E91C36-28B7-495F-BC82-F90B359F408A}" type="slidenum">
              <a:rPr lang="ko-KR" altLang="en-US" smtClean="0"/>
              <a:pPr/>
              <a:t>13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9311607"/>
              </p:ext>
            </p:extLst>
          </p:nvPr>
        </p:nvGraphicFramePr>
        <p:xfrm>
          <a:off x="625412" y="2001045"/>
          <a:ext cx="4104455" cy="4090594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97973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402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5353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48584">
                  <a:extLst>
                    <a:ext uri="{9D8B030D-6E8A-4147-A177-3AD203B41FA5}">
                      <a16:colId xmlns="" xmlns:a16="http://schemas.microsoft.com/office/drawing/2014/main" val="1020352819"/>
                    </a:ext>
                  </a:extLst>
                </a:gridCol>
                <a:gridCol w="1482376">
                  <a:extLst>
                    <a:ext uri="{9D8B030D-6E8A-4147-A177-3AD203B41FA5}">
                      <a16:colId xmlns="" xmlns:a16="http://schemas.microsoft.com/office/drawing/2014/main" val="2738283378"/>
                    </a:ext>
                  </a:extLst>
                </a:gridCol>
              </a:tblGrid>
              <a:tr h="3081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 smtClean="0">
                          <a:latin typeface="+mn-ea"/>
                          <a:ea typeface="+mn-ea"/>
                        </a:rPr>
                        <a:t>N</a:t>
                      </a: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 smtClean="0">
                          <a:latin typeface="+mn-ea"/>
                          <a:ea typeface="+mn-ea"/>
                        </a:rPr>
                        <a:t>SSA</a:t>
                      </a: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564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대학혁신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 dirty="0" smtClean="0">
                          <a:latin typeface="+mn-ea"/>
                          <a:ea typeface="+mn-ea"/>
                        </a:rPr>
                        <a:t>204</a:t>
                      </a:r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 dirty="0" smtClean="0">
                          <a:latin typeface="+mn-ea"/>
                          <a:ea typeface="+mn-ea"/>
                        </a:rPr>
                        <a:t>68.4</a:t>
                      </a:r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 dirty="0" smtClean="0">
                          <a:latin typeface="+mn-ea"/>
                          <a:ea typeface="+mn-ea"/>
                        </a:rPr>
                        <a:t>17.3</a:t>
                      </a:r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dirty="0" smtClean="0">
                          <a:latin typeface="+mn-ea"/>
                          <a:ea typeface="+mn-ea"/>
                        </a:rPr>
                        <a:t>최우선 개선 영역</a:t>
                      </a:r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564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대학인식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 dirty="0" smtClean="0">
                          <a:latin typeface="+mn-ea"/>
                          <a:ea typeface="+mn-ea"/>
                        </a:rPr>
                        <a:t>204</a:t>
                      </a:r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 dirty="0" smtClean="0">
                          <a:latin typeface="+mn-ea"/>
                          <a:ea typeface="+mn-ea"/>
                        </a:rPr>
                        <a:t>69.6</a:t>
                      </a:r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 dirty="0" smtClean="0">
                          <a:latin typeface="+mn-ea"/>
                          <a:ea typeface="+mn-ea"/>
                        </a:rPr>
                        <a:t>16.8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000" dirty="0" smtClean="0">
                          <a:latin typeface="+mn-ea"/>
                          <a:ea typeface="+mn-ea"/>
                        </a:rPr>
                        <a:t>최우선 개선 영역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30754807"/>
                  </a:ext>
                </a:extLst>
              </a:tr>
              <a:tr h="7564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현장실습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000" dirty="0" smtClean="0">
                          <a:latin typeface="+mn-ea"/>
                          <a:ea typeface="+mn-ea"/>
                        </a:rPr>
                        <a:t>52</a:t>
                      </a:r>
                      <a:endParaRPr lang="ko-KR" altLang="en-US" sz="1000" dirty="0"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79.5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15.7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안정적 우수 영역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82538794"/>
                  </a:ext>
                </a:extLst>
              </a:tr>
              <a:tr h="7564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핵심역량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106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77.4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14.8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안정적 우수 영역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868106836"/>
                  </a:ext>
                </a:extLst>
              </a:tr>
              <a:tr h="75648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전공역량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106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78.8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15.4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안정적 우수 영역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766161261"/>
                  </a:ext>
                </a:extLst>
              </a:tr>
            </a:tbl>
          </a:graphicData>
        </a:graphic>
      </p:graphicFrame>
      <p:sp>
        <p:nvSpPr>
          <p:cNvPr id="9" name="텍스트 개체 틀 5"/>
          <p:cNvSpPr txBox="1">
            <a:spLocks/>
          </p:cNvSpPr>
          <p:nvPr/>
        </p:nvSpPr>
        <p:spPr>
          <a:xfrm>
            <a:off x="625412" y="824487"/>
            <a:ext cx="8859838" cy="464881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itchFamily="34" charset="0"/>
              <a:buNone/>
            </a:pPr>
            <a:r>
              <a:rPr lang="ko-KR" altLang="en-US" sz="1400" b="1" dirty="0" smtClean="0">
                <a:latin typeface="+mn-ea"/>
              </a:rPr>
              <a:t>최우선 개선 영역으로 대학혁신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대학인식이 나타남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7238" y="1656710"/>
            <a:ext cx="43208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b="1" dirty="0">
                <a:latin typeface="+mn-ea"/>
              </a:rPr>
              <a:t>[</a:t>
            </a:r>
            <a:r>
              <a:rPr lang="ko-KR" altLang="en-US" sz="1300" b="1" dirty="0">
                <a:latin typeface="+mn-ea"/>
              </a:rPr>
              <a:t>요인 평균 및 표준편차</a:t>
            </a:r>
            <a:r>
              <a:rPr lang="en-US" altLang="ko-KR" sz="1300" b="1" dirty="0">
                <a:latin typeface="+mn-ea"/>
              </a:rPr>
              <a:t>]</a:t>
            </a:r>
            <a:endParaRPr lang="ko-KR" altLang="en-US" sz="1300" b="1" dirty="0">
              <a:latin typeface="+mn-ea"/>
            </a:endParaRPr>
          </a:p>
        </p:txBody>
      </p:sp>
      <p:sp>
        <p:nvSpPr>
          <p:cNvPr id="11" name="부제목 5"/>
          <p:cNvSpPr>
            <a:spLocks noGrp="1"/>
          </p:cNvSpPr>
          <p:nvPr>
            <p:ph type="subTitle" idx="1"/>
          </p:nvPr>
        </p:nvSpPr>
        <p:spPr>
          <a:xfrm>
            <a:off x="5349045" y="312911"/>
            <a:ext cx="4136206" cy="566309"/>
          </a:xfrm>
        </p:spPr>
        <p:txBody>
          <a:bodyPr/>
          <a:lstStyle/>
          <a:p>
            <a:r>
              <a:rPr lang="ko-KR" alt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다</a:t>
            </a:r>
            <a:r>
              <a:rPr lang="en-US" altLang="ko-K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 </a:t>
            </a:r>
            <a:r>
              <a:rPr lang="en-US" altLang="ko-KR" dirty="0" smtClean="0"/>
              <a:t>SSA(Satisfaction-Standard </a:t>
            </a:r>
            <a:r>
              <a:rPr lang="en-US" altLang="ko-KR" dirty="0"/>
              <a:t>deviation Analysis)</a:t>
            </a:r>
            <a:endParaRPr lang="ko-KR" altLang="en-US" dirty="0"/>
          </a:p>
          <a:p>
            <a:endParaRPr lang="ko-KR" alt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28" name="그룹 27"/>
          <p:cNvGrpSpPr/>
          <p:nvPr/>
        </p:nvGrpSpPr>
        <p:grpSpPr>
          <a:xfrm>
            <a:off x="4844988" y="2001043"/>
            <a:ext cx="4783280" cy="4245675"/>
            <a:chOff x="4844988" y="2001043"/>
            <a:chExt cx="4783280" cy="4245675"/>
          </a:xfrm>
        </p:grpSpPr>
        <p:grpSp>
          <p:nvGrpSpPr>
            <p:cNvPr id="29" name="그룹 28"/>
            <p:cNvGrpSpPr/>
            <p:nvPr/>
          </p:nvGrpSpPr>
          <p:grpSpPr>
            <a:xfrm>
              <a:off x="4844988" y="2001043"/>
              <a:ext cx="4783280" cy="4245675"/>
              <a:chOff x="2072569" y="1075011"/>
              <a:chExt cx="7717977" cy="5288424"/>
            </a:xfrm>
          </p:grpSpPr>
          <p:graphicFrame>
            <p:nvGraphicFramePr>
              <p:cNvPr id="32" name="차트 31"/>
              <p:cNvGraphicFramePr/>
              <p:nvPr>
                <p:extLst>
                  <p:ext uri="{D42A27DB-BD31-4B8C-83A1-F6EECF244321}">
                    <p14:modId xmlns:p14="http://schemas.microsoft.com/office/powerpoint/2010/main" val="4172966585"/>
                  </p:ext>
                </p:extLst>
              </p:nvPr>
            </p:nvGraphicFramePr>
            <p:xfrm>
              <a:off x="2401455" y="1226394"/>
              <a:ext cx="7389091" cy="447823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cxnSp>
            <p:nvCxnSpPr>
              <p:cNvPr id="33" name="직선 연결선 32"/>
              <p:cNvCxnSpPr/>
              <p:nvPr/>
            </p:nvCxnSpPr>
            <p:spPr>
              <a:xfrm flipV="1">
                <a:off x="2536897" y="3457281"/>
                <a:ext cx="7113444" cy="2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47000"/>
                  </a:schemeClr>
                </a:solidFill>
              </a:ln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34" name="직선 연결선 33"/>
              <p:cNvCxnSpPr/>
              <p:nvPr/>
            </p:nvCxnSpPr>
            <p:spPr>
              <a:xfrm flipH="1">
                <a:off x="6092487" y="1415835"/>
                <a:ext cx="3513" cy="4112880"/>
              </a:xfrm>
              <a:prstGeom prst="line">
                <a:avLst/>
              </a:prstGeom>
              <a:ln>
                <a:solidFill>
                  <a:schemeClr val="accent6">
                    <a:lumMod val="75000"/>
                    <a:alpha val="47000"/>
                  </a:schemeClr>
                </a:solidFill>
              </a:ln>
            </p:spPr>
            <p:style>
              <a:lnRef idx="2">
                <a:schemeClr val="accent3"/>
              </a:lnRef>
              <a:fillRef idx="0">
                <a:schemeClr val="accent3"/>
              </a:fillRef>
              <a:effectRef idx="1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35" name="양쪽 모서리가 둥근 사각형 34"/>
              <p:cNvSpPr/>
              <p:nvPr/>
            </p:nvSpPr>
            <p:spPr>
              <a:xfrm>
                <a:off x="2544027" y="1075011"/>
                <a:ext cx="2112820" cy="216477"/>
              </a:xfrm>
              <a:prstGeom prst="round2Same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000" b="1" dirty="0"/>
                  <a:t>안정적 우수 영역</a:t>
                </a:r>
              </a:p>
            </p:txBody>
          </p:sp>
          <p:sp>
            <p:nvSpPr>
              <p:cNvPr id="36" name="양쪽 모서리가 둥근 사각형 35"/>
              <p:cNvSpPr/>
              <p:nvPr/>
            </p:nvSpPr>
            <p:spPr>
              <a:xfrm>
                <a:off x="2544028" y="5696354"/>
                <a:ext cx="2112819" cy="216477"/>
              </a:xfrm>
              <a:prstGeom prst="round2SameRect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000" b="1" dirty="0"/>
                  <a:t>취약 영역</a:t>
                </a:r>
              </a:p>
            </p:txBody>
          </p:sp>
          <p:sp>
            <p:nvSpPr>
              <p:cNvPr id="37" name="양쪽 모서리가 둥근 사각형 36"/>
              <p:cNvSpPr/>
              <p:nvPr/>
            </p:nvSpPr>
            <p:spPr>
              <a:xfrm>
                <a:off x="7536345" y="1117597"/>
                <a:ext cx="2112818" cy="216477"/>
              </a:xfrm>
              <a:prstGeom prst="round2Same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000" b="1" dirty="0"/>
                  <a:t>불안한 우수 영역</a:t>
                </a:r>
              </a:p>
            </p:txBody>
          </p:sp>
          <p:sp>
            <p:nvSpPr>
              <p:cNvPr id="38" name="양쪽 모서리가 둥근 사각형 37"/>
              <p:cNvSpPr/>
              <p:nvPr/>
            </p:nvSpPr>
            <p:spPr>
              <a:xfrm>
                <a:off x="7500216" y="5674914"/>
                <a:ext cx="2112818" cy="216477"/>
              </a:xfrm>
              <a:prstGeom prst="round2SameRect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ko-KR" altLang="en-US" sz="1000" b="1" dirty="0"/>
                  <a:t>최우선 개선 영역</a:t>
                </a:r>
              </a:p>
            </p:txBody>
          </p:sp>
          <p:sp>
            <p:nvSpPr>
              <p:cNvPr id="39" name="직사각형 38"/>
              <p:cNvSpPr/>
              <p:nvPr/>
            </p:nvSpPr>
            <p:spPr>
              <a:xfrm>
                <a:off x="2538559" y="1424464"/>
                <a:ext cx="7074476" cy="4130776"/>
              </a:xfrm>
              <a:prstGeom prst="rect">
                <a:avLst/>
              </a:prstGeom>
              <a:noFill/>
              <a:ln w="38100"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ko-KR" altLang="en-US" sz="900"/>
              </a:p>
            </p:txBody>
          </p:sp>
          <p:cxnSp>
            <p:nvCxnSpPr>
              <p:cNvPr id="40" name="직선 화살표 연결선 39"/>
              <p:cNvCxnSpPr/>
              <p:nvPr/>
            </p:nvCxnSpPr>
            <p:spPr>
              <a:xfrm flipV="1">
                <a:off x="2288020" y="1641659"/>
                <a:ext cx="0" cy="3631245"/>
              </a:xfrm>
              <a:prstGeom prst="straightConnector1">
                <a:avLst/>
              </a:prstGeom>
              <a:ln w="57150">
                <a:solidFill>
                  <a:schemeClr val="bg1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직사각형 40"/>
              <p:cNvSpPr/>
              <p:nvPr/>
            </p:nvSpPr>
            <p:spPr>
              <a:xfrm>
                <a:off x="2094685" y="1276372"/>
                <a:ext cx="421758" cy="3523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ko-KR" altLang="en-US" sz="1200" b="1" dirty="0">
                    <a:solidFill>
                      <a:schemeClr val="bg1">
                        <a:lumMod val="75000"/>
                      </a:schemeClr>
                    </a:solidFill>
                  </a:rPr>
                  <a:t>고</a:t>
                </a:r>
              </a:p>
            </p:txBody>
          </p:sp>
          <p:sp>
            <p:nvSpPr>
              <p:cNvPr id="42" name="직사각형 41"/>
              <p:cNvSpPr/>
              <p:nvPr/>
            </p:nvSpPr>
            <p:spPr>
              <a:xfrm>
                <a:off x="2072569" y="5302280"/>
                <a:ext cx="421758" cy="3523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ko-KR" altLang="en-US" sz="1200" b="1" dirty="0">
                    <a:solidFill>
                      <a:schemeClr val="bg1">
                        <a:lumMod val="75000"/>
                      </a:schemeClr>
                    </a:solidFill>
                  </a:rPr>
                  <a:t>저</a:t>
                </a:r>
              </a:p>
            </p:txBody>
          </p:sp>
          <p:sp>
            <p:nvSpPr>
              <p:cNvPr id="51" name="직사각형 50"/>
              <p:cNvSpPr/>
              <p:nvPr/>
            </p:nvSpPr>
            <p:spPr>
              <a:xfrm>
                <a:off x="2072569" y="3054413"/>
                <a:ext cx="421758" cy="822197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none">
                <a:spAutoFit/>
              </a:bodyPr>
              <a:lstStyle/>
              <a:p>
                <a:pPr algn="ctr"/>
                <a:r>
                  <a:rPr lang="ko-KR" altLang="en-US" sz="1200" dirty="0"/>
                  <a:t>만</a:t>
                </a:r>
                <a:endParaRPr lang="en-US" altLang="ko-KR" sz="1200" dirty="0"/>
              </a:p>
              <a:p>
                <a:pPr algn="ctr"/>
                <a:r>
                  <a:rPr lang="ko-KR" altLang="en-US" sz="1200" dirty="0"/>
                  <a:t>족</a:t>
                </a:r>
                <a:endParaRPr lang="en-US" altLang="ko-KR" sz="1200" dirty="0"/>
              </a:p>
              <a:p>
                <a:pPr algn="ctr"/>
                <a:r>
                  <a:rPr lang="ko-KR" altLang="en-US" sz="1200" dirty="0"/>
                  <a:t>도</a:t>
                </a:r>
              </a:p>
            </p:txBody>
          </p:sp>
          <p:cxnSp>
            <p:nvCxnSpPr>
              <p:cNvPr id="61" name="직선 화살표 연결선 60"/>
              <p:cNvCxnSpPr/>
              <p:nvPr/>
            </p:nvCxnSpPr>
            <p:spPr>
              <a:xfrm>
                <a:off x="2948141" y="6169606"/>
                <a:ext cx="6288691" cy="0"/>
              </a:xfrm>
              <a:prstGeom prst="straightConnector1">
                <a:avLst/>
              </a:prstGeom>
              <a:ln w="57150">
                <a:solidFill>
                  <a:schemeClr val="bg1">
                    <a:lumMod val="7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2" name="직사각형 61"/>
              <p:cNvSpPr/>
              <p:nvPr/>
            </p:nvSpPr>
            <p:spPr>
              <a:xfrm>
                <a:off x="9198028" y="6011065"/>
                <a:ext cx="421758" cy="3523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ko-KR" altLang="en-US" sz="1200" b="1" dirty="0">
                    <a:solidFill>
                      <a:schemeClr val="bg1">
                        <a:lumMod val="75000"/>
                      </a:schemeClr>
                    </a:solidFill>
                  </a:rPr>
                  <a:t>고</a:t>
                </a:r>
              </a:p>
            </p:txBody>
          </p:sp>
          <p:sp>
            <p:nvSpPr>
              <p:cNvPr id="63" name="직사각형 62"/>
              <p:cNvSpPr/>
              <p:nvPr/>
            </p:nvSpPr>
            <p:spPr>
              <a:xfrm>
                <a:off x="2401455" y="6010822"/>
                <a:ext cx="421758" cy="3523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ko-KR" altLang="en-US" sz="1200" b="1" dirty="0">
                    <a:solidFill>
                      <a:schemeClr val="bg1">
                        <a:lumMod val="75000"/>
                      </a:schemeClr>
                    </a:solidFill>
                  </a:rPr>
                  <a:t>저</a:t>
                </a:r>
              </a:p>
            </p:txBody>
          </p:sp>
          <p:sp>
            <p:nvSpPr>
              <p:cNvPr id="64" name="직사각형 63"/>
              <p:cNvSpPr/>
              <p:nvPr/>
            </p:nvSpPr>
            <p:spPr>
              <a:xfrm>
                <a:off x="5364050" y="5999814"/>
                <a:ext cx="1456872" cy="35237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ko-KR" altLang="en-US" sz="1200" dirty="0"/>
                  <a:t>표준편차</a:t>
                </a:r>
              </a:p>
            </p:txBody>
          </p:sp>
        </p:grpSp>
        <p:sp>
          <p:nvSpPr>
            <p:cNvPr id="30" name="설명선 2(강조선) 29"/>
            <p:cNvSpPr/>
            <p:nvPr/>
          </p:nvSpPr>
          <p:spPr>
            <a:xfrm>
              <a:off x="8485493" y="4324266"/>
              <a:ext cx="756084" cy="156643"/>
            </a:xfrm>
            <a:prstGeom prst="accentCallout2">
              <a:avLst>
                <a:gd name="adj1" fmla="val 68493"/>
                <a:gd name="adj2" fmla="val -4740"/>
                <a:gd name="adj3" fmla="val 47369"/>
                <a:gd name="adj4" fmla="val -16755"/>
                <a:gd name="adj5" fmla="val 97038"/>
                <a:gd name="adj6" fmla="val -28120"/>
              </a:avLst>
            </a:prstGeom>
            <a:solidFill>
              <a:srgbClr val="FF00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b="1" dirty="0" err="1" smtClean="0">
                  <a:solidFill>
                    <a:schemeClr val="bg1"/>
                  </a:solidFill>
                </a:rPr>
                <a:t>대학인식</a:t>
              </a:r>
              <a:endParaRPr lang="ko-KR" altLang="en-US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31" name="설명선 2(강조선) 30"/>
            <p:cNvSpPr/>
            <p:nvPr/>
          </p:nvSpPr>
          <p:spPr>
            <a:xfrm>
              <a:off x="7853166" y="4775882"/>
              <a:ext cx="756084" cy="156643"/>
            </a:xfrm>
            <a:prstGeom prst="accentCallout2">
              <a:avLst>
                <a:gd name="adj1" fmla="val 41215"/>
                <a:gd name="adj2" fmla="val 104896"/>
                <a:gd name="adj3" fmla="val -23554"/>
                <a:gd name="adj4" fmla="val 129050"/>
                <a:gd name="adj5" fmla="val -31668"/>
                <a:gd name="adj6" fmla="val 130023"/>
              </a:avLst>
            </a:prstGeom>
            <a:solidFill>
              <a:srgbClr val="FF0000"/>
            </a:solidFill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1000" b="1" dirty="0" smtClean="0">
                  <a:solidFill>
                    <a:schemeClr val="bg1"/>
                  </a:solidFill>
                </a:rPr>
                <a:t>대학혁신</a:t>
              </a:r>
              <a:endParaRPr lang="ko-KR" altLang="en-US" sz="1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93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4" y="179348"/>
            <a:ext cx="1696298" cy="369332"/>
          </a:xfrm>
        </p:spPr>
        <p:txBody>
          <a:bodyPr/>
          <a:lstStyle/>
          <a:p>
            <a:r>
              <a:rPr lang="en-US" altLang="ko-KR" dirty="0">
                <a:latin typeface="+mj-ea"/>
                <a:ea typeface="+mj-ea"/>
              </a:rPr>
              <a:t>1. </a:t>
            </a:r>
            <a:r>
              <a:rPr lang="ko-KR" altLang="en-US" dirty="0" smtClean="0">
                <a:latin typeface="+mj-ea"/>
                <a:ea typeface="+mj-ea"/>
              </a:rPr>
              <a:t>종합 만족도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5421053" y="312911"/>
            <a:ext cx="4064196" cy="307777"/>
          </a:xfrm>
        </p:spPr>
        <p:txBody>
          <a:bodyPr/>
          <a:lstStyle/>
          <a:p>
            <a:r>
              <a:rPr lang="ko-KR" altLang="en-US" dirty="0"/>
              <a:t>라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기술통계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4713191" y="6458501"/>
            <a:ext cx="479618" cy="276999"/>
          </a:xfrm>
        </p:spPr>
        <p:txBody>
          <a:bodyPr/>
          <a:lstStyle/>
          <a:p>
            <a:r>
              <a:rPr lang="en-US" altLang="ko-KR" smtClean="0"/>
              <a:t>-</a:t>
            </a:r>
            <a:fld id="{D1E91C36-28B7-495F-BC82-F90B359F408A}" type="slidenum">
              <a:rPr lang="ko-KR" altLang="en-US" smtClean="0"/>
              <a:pPr/>
              <a:t>14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060691" y="1493167"/>
            <a:ext cx="43208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b="1" dirty="0">
                <a:latin typeface="+mn-ea"/>
              </a:rPr>
              <a:t>[</a:t>
            </a:r>
            <a:r>
              <a:rPr lang="ko-KR" altLang="en-US" sz="1300" b="1" dirty="0">
                <a:latin typeface="+mn-ea"/>
              </a:rPr>
              <a:t>요인 만족도 및 표준편차</a:t>
            </a:r>
            <a:r>
              <a:rPr lang="en-US" altLang="ko-KR" sz="1300" b="1" dirty="0">
                <a:latin typeface="+mn-ea"/>
              </a:rPr>
              <a:t>]</a:t>
            </a:r>
            <a:endParaRPr lang="ko-KR" altLang="en-US" sz="1300" b="1" dirty="0">
              <a:latin typeface="+mn-ea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114700"/>
              </p:ext>
            </p:extLst>
          </p:nvPr>
        </p:nvGraphicFramePr>
        <p:xfrm>
          <a:off x="523876" y="1844823"/>
          <a:ext cx="4321112" cy="4428494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720401">
                  <a:extLst>
                    <a:ext uri="{9D8B030D-6E8A-4147-A177-3AD203B41FA5}">
                      <a16:colId xmlns="" xmlns:a16="http://schemas.microsoft.com/office/drawing/2014/main" val="3999500022"/>
                    </a:ext>
                  </a:extLst>
                </a:gridCol>
                <a:gridCol w="2628292">
                  <a:extLst>
                    <a:ext uri="{9D8B030D-6E8A-4147-A177-3AD203B41FA5}">
                      <a16:colId xmlns="" xmlns:a16="http://schemas.microsoft.com/office/drawing/2014/main" val="2249502015"/>
                    </a:ext>
                  </a:extLst>
                </a:gridCol>
                <a:gridCol w="468084">
                  <a:extLst>
                    <a:ext uri="{9D8B030D-6E8A-4147-A177-3AD203B41FA5}">
                      <a16:colId xmlns="" xmlns:a16="http://schemas.microsoft.com/office/drawing/2014/main" val="2314093689"/>
                    </a:ext>
                  </a:extLst>
                </a:gridCol>
                <a:gridCol w="504335">
                  <a:extLst>
                    <a:ext uri="{9D8B030D-6E8A-4147-A177-3AD203B41FA5}">
                      <a16:colId xmlns="" xmlns:a16="http://schemas.microsoft.com/office/drawing/2014/main" val="3899485399"/>
                    </a:ext>
                  </a:extLst>
                </a:gridCol>
              </a:tblGrid>
              <a:tr h="157598"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u="none" strike="noStrike" dirty="0" smtClean="0">
                          <a:effectLst/>
                          <a:latin typeface="+mn-ea"/>
                          <a:ea typeface="+mn-ea"/>
                        </a:rPr>
                        <a:t>요인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 smtClean="0">
                          <a:effectLst/>
                          <a:latin typeface="+mn-ea"/>
                          <a:ea typeface="+mn-ea"/>
                        </a:rPr>
                        <a:t>문항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spc="-1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000" b="1" i="0" u="none" strike="noStrike" spc="-100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extLst>
                  <a:ext uri="{0D108BD9-81ED-4DB2-BD59-A6C34878D82A}">
                    <a16:rowId xmlns="" xmlns:a16="http://schemas.microsoft.com/office/drawing/2014/main" val="3593310603"/>
                  </a:ext>
                </a:extLst>
              </a:tr>
              <a:tr h="279856">
                <a:tc rowSpan="3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대학혁신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신한대학교는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시대의 변화에 맞춰 산학협력 </a:t>
                      </a:r>
                      <a:r>
                        <a:rPr lang="ko-KR" alt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친화형으로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체제를 개선하려고 노력하고 있다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68.6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9856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신한대학교는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사회 맞춤형 교육과정을 확대하려고 노력하고 있다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69.2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79856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신한대학교는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현장 </a:t>
                      </a:r>
                      <a:r>
                        <a:rPr lang="ko-KR" alt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친화형으로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창업하는 </a:t>
                      </a:r>
                      <a:r>
                        <a:rPr lang="ko-KR" alt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문화를확산하려고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노력하고 있다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67.4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19.7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4632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대학인식</a:t>
                      </a: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시대의 변화에 맞춰 학생의 역량 향상을 위해 지속적으로 노력하고 있다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ko-KR" altLang="en-US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68.9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067639578"/>
                  </a:ext>
                </a:extLst>
              </a:tr>
              <a:tr h="28463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실무능력 향상을 위한 산업체의 의견을 교육에 반영하고자 지속적으로 노력하고 있다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ko-KR" altLang="en-US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534078322"/>
                  </a:ext>
                </a:extLst>
              </a:tr>
              <a:tr h="422172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브랜드 평판 향상을 위해 지속적으로 노력하고 있다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.(2021</a:t>
                      </a:r>
                      <a:r>
                        <a:rPr lang="ko-KR" altLang="en-US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년 ‘대학기본역량진단 일반재정지원대학’ 선정</a:t>
                      </a:r>
                      <a:r>
                        <a:rPr lang="en-US" altLang="ko-KR" sz="9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68.4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19.8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54479615"/>
                  </a:ext>
                </a:extLst>
              </a:tr>
              <a:tr h="529148"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fontAlgn="base" latinLnBrk="1"/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신한대학교는 우수한 </a:t>
                      </a:r>
                      <a:r>
                        <a:rPr lang="ko-KR" altLang="en-US" sz="85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대학평가를</a:t>
                      </a:r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바탕으로 대학교육을 혁신하고자 지속적으로 노력하고 있다</a:t>
                      </a:r>
                      <a:r>
                        <a:rPr lang="en-US" altLang="ko-KR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ko-KR" altLang="en-US" sz="85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 latinLnBrk="1"/>
                      <a:r>
                        <a:rPr lang="en-US" altLang="ko-KR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(2021</a:t>
                      </a:r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년 대학기본역량진단 통과</a:t>
                      </a:r>
                      <a:r>
                        <a:rPr lang="en-US" altLang="ko-KR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국제표준 </a:t>
                      </a:r>
                      <a:r>
                        <a:rPr lang="en-US" altLang="ko-KR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ISO21001(</a:t>
                      </a:r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교육기관경영시스템</a:t>
                      </a:r>
                      <a:r>
                        <a:rPr lang="en-US" altLang="ko-KR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ko-KR" altLang="en-US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경기 북부 내 대학교 최초 인증</a:t>
                      </a:r>
                      <a:r>
                        <a:rPr lang="en-US" altLang="ko-KR" sz="8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endParaRPr lang="ko-KR" altLang="en-US" sz="85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71.2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23625134"/>
                  </a:ext>
                </a:extLst>
              </a:tr>
              <a:tr h="284632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현장실습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현장실습 참여 학생은 실무 능력을 적절히 보유하였다</a:t>
                      </a:r>
                      <a:r>
                        <a:rPr lang="en-US" altLang="ko-KR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endParaRPr lang="en-US" altLang="ko-KR" sz="9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77.7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16.6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16417557"/>
                  </a:ext>
                </a:extLst>
              </a:tr>
              <a:tr h="284632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현장실습 참여 학생은 현장실습에 적극적으로 참여하였다</a:t>
                      </a:r>
                      <a:r>
                        <a:rPr lang="en-US" altLang="ko-KR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endParaRPr lang="en-US" altLang="ko-KR" sz="9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81.5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967023805"/>
                  </a:ext>
                </a:extLst>
              </a:tr>
              <a:tr h="284632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현장실습 참여 학생에게 취업을 제안할 의사가 있다</a:t>
                      </a:r>
                      <a:r>
                        <a:rPr lang="en-US" altLang="ko-KR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endParaRPr lang="en-US" altLang="ko-KR" sz="9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79.2</a:t>
                      </a:r>
                      <a:endParaRPr lang="en-US" altLang="ko-KR" sz="9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18.1</a:t>
                      </a:r>
                      <a:endParaRPr lang="en-US" altLang="ko-KR" sz="9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30143997"/>
                  </a:ext>
                </a:extLst>
              </a:tr>
              <a:tr h="264212">
                <a:tc rowSpan="4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핵심역량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900" b="0" i="0" u="none" strike="noStrike" spc="-1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책임감</a:t>
                      </a:r>
                      <a:endParaRPr lang="en-US" altLang="ko-KR" sz="900" b="0" i="0" u="none" strike="noStrike" spc="-100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67.5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15.9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71732433"/>
                  </a:ext>
                </a:extLst>
              </a:tr>
              <a:tr h="2642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900" b="0" i="0" u="none" strike="noStrike" spc="-1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다문화 수용</a:t>
                      </a:r>
                      <a:endParaRPr lang="en-US" altLang="ko-KR" sz="900" b="0" i="0" u="none" strike="noStrike" spc="-100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14.2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124953896"/>
                  </a:ext>
                </a:extLst>
              </a:tr>
              <a:tr h="2642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900" b="0" i="0" u="none" strike="noStrike" spc="-1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공동체 의식</a:t>
                      </a:r>
                      <a:endParaRPr lang="en-US" altLang="ko-KR" sz="900" b="0" i="0" u="none" strike="noStrike" spc="-100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88.1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11.5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696251025"/>
                  </a:ext>
                </a:extLst>
              </a:tr>
              <a:tr h="26421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900" b="0" i="0" u="none" strike="noStrike" spc="-1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지적 통찰력</a:t>
                      </a:r>
                      <a:endParaRPr lang="en-US" altLang="ko-KR" sz="900" b="0" i="0" u="none" strike="noStrike" spc="-100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81.9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12.6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359428958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24187" y="1498376"/>
            <a:ext cx="43208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b="1" dirty="0">
                <a:latin typeface="+mn-ea"/>
              </a:rPr>
              <a:t>[</a:t>
            </a:r>
            <a:r>
              <a:rPr lang="ko-KR" altLang="en-US" sz="1300" b="1" dirty="0">
                <a:latin typeface="+mn-ea"/>
              </a:rPr>
              <a:t>요인 만족도 및 표준편차</a:t>
            </a:r>
            <a:r>
              <a:rPr lang="en-US" altLang="ko-KR" sz="1300" b="1" dirty="0">
                <a:latin typeface="+mn-ea"/>
              </a:rPr>
              <a:t>]</a:t>
            </a:r>
            <a:endParaRPr lang="ko-KR" altLang="en-US" sz="1300" b="1" dirty="0">
              <a:latin typeface="+mn-ea"/>
            </a:endParaRPr>
          </a:p>
        </p:txBody>
      </p:sp>
      <p:sp>
        <p:nvSpPr>
          <p:cNvPr id="9" name="슬라이드 번호 개체 틀 6"/>
          <p:cNvSpPr txBox="1">
            <a:spLocks/>
          </p:cNvSpPr>
          <p:nvPr/>
        </p:nvSpPr>
        <p:spPr>
          <a:xfrm>
            <a:off x="4713192" y="6458502"/>
            <a:ext cx="47961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ko-KR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/>
              <a:t>-</a:t>
            </a:r>
            <a:fld id="{D1E91C36-28B7-495F-BC82-F90B359F408A}" type="slidenum">
              <a:rPr lang="ko-KR" altLang="en-US"/>
              <a:pPr/>
              <a:t>14</a:t>
            </a:fld>
            <a:r>
              <a:rPr lang="en-US" altLang="ko-KR"/>
              <a:t>-</a:t>
            </a:r>
            <a:endParaRPr lang="ko-KR" altLang="en-US" dirty="0"/>
          </a:p>
        </p:txBody>
      </p:sp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1597221"/>
              </p:ext>
            </p:extLst>
          </p:nvPr>
        </p:nvGraphicFramePr>
        <p:xfrm>
          <a:off x="5060627" y="1844822"/>
          <a:ext cx="4320865" cy="4428497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720401">
                  <a:extLst>
                    <a:ext uri="{9D8B030D-6E8A-4147-A177-3AD203B41FA5}">
                      <a16:colId xmlns="" xmlns:a16="http://schemas.microsoft.com/office/drawing/2014/main" val="3999500022"/>
                    </a:ext>
                  </a:extLst>
                </a:gridCol>
                <a:gridCol w="2628292">
                  <a:extLst>
                    <a:ext uri="{9D8B030D-6E8A-4147-A177-3AD203B41FA5}">
                      <a16:colId xmlns="" xmlns:a16="http://schemas.microsoft.com/office/drawing/2014/main" val="2249502015"/>
                    </a:ext>
                  </a:extLst>
                </a:gridCol>
                <a:gridCol w="468084">
                  <a:extLst>
                    <a:ext uri="{9D8B030D-6E8A-4147-A177-3AD203B41FA5}">
                      <a16:colId xmlns="" xmlns:a16="http://schemas.microsoft.com/office/drawing/2014/main" val="2314093689"/>
                    </a:ext>
                  </a:extLst>
                </a:gridCol>
                <a:gridCol w="504088">
                  <a:extLst>
                    <a:ext uri="{9D8B030D-6E8A-4147-A177-3AD203B41FA5}">
                      <a16:colId xmlns="" xmlns:a16="http://schemas.microsoft.com/office/drawing/2014/main" val="3899485399"/>
                    </a:ext>
                  </a:extLst>
                </a:gridCol>
              </a:tblGrid>
              <a:tr h="177007"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u="none" strike="noStrike" dirty="0" smtClean="0">
                          <a:effectLst/>
                          <a:latin typeface="+mn-ea"/>
                          <a:ea typeface="+mn-ea"/>
                        </a:rPr>
                        <a:t>요인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000" b="1" u="none" strike="noStrike" dirty="0" smtClean="0">
                          <a:effectLst/>
                          <a:latin typeface="+mn-ea"/>
                          <a:ea typeface="+mn-ea"/>
                        </a:rPr>
                        <a:t>문항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spc="-1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000" b="1" i="0" u="none" strike="noStrike" spc="-100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extLst>
                  <a:ext uri="{0D108BD9-81ED-4DB2-BD59-A6C34878D82A}">
                    <a16:rowId xmlns="" xmlns:a16="http://schemas.microsoft.com/office/drawing/2014/main" val="3593310603"/>
                  </a:ext>
                </a:extLst>
              </a:tr>
              <a:tr h="425149">
                <a:tc rowSpan="8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핵심역량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900" b="0" i="0" u="none" strike="noStrike" spc="-13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비판적 사고</a:t>
                      </a:r>
                      <a:endParaRPr lang="en-US" altLang="ko-KR" sz="900" b="0" i="0" u="none" strike="noStrike" spc="-130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83.6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14.0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67639578"/>
                  </a:ext>
                </a:extLst>
              </a:tr>
              <a:tr h="4251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0" i="0" u="none" strike="noStrike" spc="-1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문제해결 능력</a:t>
                      </a:r>
                      <a:endParaRPr lang="en-US" altLang="ko-KR" sz="900" b="0" i="0" u="none" strike="noStrike" spc="-100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81.1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13.8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534078322"/>
                  </a:ext>
                </a:extLst>
              </a:tr>
              <a:tr h="4251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900" b="0" i="0" u="none" strike="noStrike" spc="-1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분석적 사고</a:t>
                      </a:r>
                      <a:endParaRPr lang="en-US" altLang="ko-KR" sz="900" b="0" i="0" u="none" strike="noStrike" spc="-100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82.8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11.3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854479615"/>
                  </a:ext>
                </a:extLst>
              </a:tr>
              <a:tr h="425149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융합적 사고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81.9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13.9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16417557"/>
                  </a:ext>
                </a:extLst>
              </a:tr>
              <a:tr h="425149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창조적 표현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81.1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14.6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67023805"/>
                  </a:ext>
                </a:extLst>
              </a:tr>
              <a:tr h="4251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자기관리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81.7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14.9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30143997"/>
                  </a:ext>
                </a:extLst>
              </a:tr>
              <a:tr h="425149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협업 능력</a:t>
                      </a:r>
                      <a:endParaRPr lang="en-US" altLang="ko-KR" sz="9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87.2</a:t>
                      </a:r>
                      <a:endParaRPr lang="en-US" altLang="ko-KR" sz="9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12.7</a:t>
                      </a:r>
                      <a:endParaRPr lang="en-US" altLang="ko-KR" sz="9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129676994"/>
                  </a:ext>
                </a:extLst>
              </a:tr>
              <a:tr h="425149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자율적 리더십</a:t>
                      </a:r>
                      <a:endParaRPr lang="en-US" altLang="ko-KR" sz="9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85.3</a:t>
                      </a:r>
                      <a:endParaRPr lang="en-US" altLang="ko-KR" sz="9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13.8</a:t>
                      </a:r>
                      <a:endParaRPr lang="en-US" altLang="ko-KR" sz="9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331571757"/>
                  </a:ext>
                </a:extLst>
              </a:tr>
              <a:tr h="425149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전공역량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2" marR="4762" marT="4762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9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신한대학교</a:t>
                      </a:r>
                      <a:r>
                        <a:rPr lang="ko-KR" altLang="en-US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졸업생은 전공과 관련된 지식을 적절히 보유하였다</a:t>
                      </a:r>
                      <a:r>
                        <a:rPr lang="en-US" altLang="ko-KR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endParaRPr lang="en-US" altLang="ko-KR" sz="9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85.2</a:t>
                      </a:r>
                      <a:endParaRPr lang="en-US" altLang="ko-KR" sz="9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13.0</a:t>
                      </a:r>
                      <a:endParaRPr lang="en-US" altLang="ko-KR" sz="9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43908097"/>
                  </a:ext>
                </a:extLst>
              </a:tr>
              <a:tr h="425149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ko-KR" altLang="en-US" sz="900" b="0" i="0" u="none" strike="noStrike" baseline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신한대학교</a:t>
                      </a:r>
                      <a:r>
                        <a:rPr lang="ko-KR" altLang="en-US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졸업생은 전공과 관련된 실무 능력을 갖추고 있다</a:t>
                      </a:r>
                      <a:r>
                        <a:rPr lang="en-US" altLang="ko-KR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.</a:t>
                      </a:r>
                      <a:endParaRPr lang="en-US" altLang="ko-KR" sz="9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91.9</a:t>
                      </a:r>
                      <a:endParaRPr lang="en-US" altLang="ko-KR" sz="9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10.7</a:t>
                      </a:r>
                      <a:endParaRPr lang="en-US" altLang="ko-KR" sz="900" b="0" i="0" u="none" strike="noStrike" baseline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25174654"/>
                  </a:ext>
                </a:extLst>
              </a:tr>
            </a:tbl>
          </a:graphicData>
        </a:graphic>
      </p:graphicFrame>
      <p:sp>
        <p:nvSpPr>
          <p:cNvPr id="12" name="텍스트 개체 틀 5"/>
          <p:cNvSpPr txBox="1">
            <a:spLocks/>
          </p:cNvSpPr>
          <p:nvPr/>
        </p:nvSpPr>
        <p:spPr>
          <a:xfrm>
            <a:off x="625412" y="824487"/>
            <a:ext cx="8859838" cy="464881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pitchFamily="34" charset="0"/>
              <a:buNone/>
            </a:pPr>
            <a:r>
              <a:rPr lang="ko-KR" altLang="en-US" sz="1400" b="1" dirty="0" smtClean="0">
                <a:latin typeface="+mn-ea"/>
              </a:rPr>
              <a:t>각 요인 내에서 평균값이 가장 낮은 문항들은 우선적으로 개선 필요</a:t>
            </a:r>
            <a:endParaRPr lang="ko-KR" altLang="en-US" sz="14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1464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19442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+mn-ea"/>
                <a:ea typeface="+mn-ea"/>
              </a:rPr>
              <a:t>2</a:t>
            </a:r>
            <a:r>
              <a:rPr lang="en-US" altLang="ko-KR" dirty="0" smtClean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lang="ko-KR" altLang="en-US" dirty="0" smtClean="0">
                <a:latin typeface="+mn-ea"/>
                <a:ea typeface="+mn-ea"/>
              </a:rPr>
              <a:t>속성별 만족도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>
                <a:solidFill>
                  <a:schemeClr val="tx1"/>
                </a:solidFill>
              </a:rPr>
              <a:t>가</a:t>
            </a:r>
            <a:r>
              <a:rPr lang="en-US" altLang="ko-KR" dirty="0">
                <a:solidFill>
                  <a:schemeClr val="tx1"/>
                </a:solidFill>
              </a:rPr>
              <a:t>. </a:t>
            </a:r>
            <a:r>
              <a:rPr lang="ko-KR" altLang="en-US" dirty="0" smtClean="0">
                <a:solidFill>
                  <a:schemeClr val="tx1"/>
                </a:solidFill>
              </a:rPr>
              <a:t>지역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15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625413" y="758124"/>
            <a:ext cx="8859837" cy="501650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1400" b="1" dirty="0" smtClean="0"/>
              <a:t>모든 영역의 만족도는 기타 지역에서 가장 높게 나타남</a:t>
            </a:r>
            <a:endParaRPr lang="ko-KR" altLang="en-US" sz="1400" b="1" dirty="0"/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4476550"/>
              </p:ext>
            </p:extLst>
          </p:nvPr>
        </p:nvGraphicFramePr>
        <p:xfrm>
          <a:off x="590336" y="1895923"/>
          <a:ext cx="4320000" cy="4341388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1728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64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64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="" xmlns:a16="http://schemas.microsoft.com/office/drawing/2014/main" val="1020352819"/>
                    </a:ext>
                  </a:extLst>
                </a:gridCol>
              </a:tblGrid>
              <a:tr h="26541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지역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69731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종합 만족도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71.6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69731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경기도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71.6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1484071"/>
                  </a:ext>
                </a:extLst>
              </a:tr>
              <a:tr h="169731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76.3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17.8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08037664"/>
                  </a:ext>
                </a:extLst>
              </a:tr>
              <a:tr h="168616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71.8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266812640"/>
                  </a:ext>
                </a:extLst>
              </a:tr>
              <a:tr h="176624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대학혁신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서울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68.1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68616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경기도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67.5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68616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76.2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68616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68.2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69731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err="1" smtClean="0">
                          <a:latin typeface="+mn-ea"/>
                          <a:ea typeface="+mn-ea"/>
                        </a:rPr>
                        <a:t>대학인식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서울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69.0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30754807"/>
                  </a:ext>
                </a:extLst>
              </a:tr>
              <a:tr h="1697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경기도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69.9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828586475"/>
                  </a:ext>
                </a:extLst>
              </a:tr>
              <a:tr h="1697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19.4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4569157"/>
                  </a:ext>
                </a:extLst>
              </a:tr>
              <a:tr h="1697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69.6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93023733"/>
                  </a:ext>
                </a:extLst>
              </a:tr>
              <a:tr h="169731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현장실습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928088819"/>
                  </a:ext>
                </a:extLst>
              </a:tr>
              <a:tr h="1697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경기도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76.2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301030828"/>
                  </a:ext>
                </a:extLst>
              </a:tr>
              <a:tr h="1697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93.3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11.5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32932017"/>
                  </a:ext>
                </a:extLst>
              </a:tr>
              <a:tr h="1697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79.8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949154028"/>
                  </a:ext>
                </a:extLst>
              </a:tr>
              <a:tr h="169731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핵심역량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서울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76.8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82538794"/>
                  </a:ext>
                </a:extLst>
              </a:tr>
              <a:tr h="1697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경기도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060097850"/>
                  </a:ext>
                </a:extLst>
              </a:tr>
              <a:tr h="1697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84.3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10.6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09028650"/>
                  </a:ext>
                </a:extLst>
              </a:tr>
              <a:tr h="1697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77.5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02999164"/>
                  </a:ext>
                </a:extLst>
              </a:tr>
              <a:tr h="169731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전공역량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868106836"/>
                  </a:ext>
                </a:extLst>
              </a:tr>
              <a:tr h="1697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경기도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79.7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939935276"/>
                  </a:ext>
                </a:extLst>
              </a:tr>
              <a:tr h="1697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85.0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63784203"/>
                  </a:ext>
                </a:extLst>
              </a:tr>
              <a:tr h="16973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79.0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83845955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26418" y="1518097"/>
            <a:ext cx="43208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b="1" dirty="0" smtClean="0">
                <a:latin typeface="+mn-ea"/>
              </a:rPr>
              <a:t>[</a:t>
            </a:r>
            <a:r>
              <a:rPr lang="ko-KR" altLang="en-US" sz="1300" b="1" dirty="0" smtClean="0">
                <a:latin typeface="+mn-ea"/>
              </a:rPr>
              <a:t>지역에 따른 영역 만족도</a:t>
            </a:r>
            <a:r>
              <a:rPr lang="en-US" altLang="ko-KR" sz="1300" b="1" dirty="0" smtClean="0">
                <a:latin typeface="+mn-ea"/>
              </a:rPr>
              <a:t>]</a:t>
            </a:r>
            <a:endParaRPr lang="ko-KR" altLang="en-US" sz="1300" b="1" dirty="0">
              <a:latin typeface="+mn-ea"/>
            </a:endParaRPr>
          </a:p>
        </p:txBody>
      </p:sp>
      <p:graphicFrame>
        <p:nvGraphicFramePr>
          <p:cNvPr id="13" name="차트 12"/>
          <p:cNvGraphicFramePr/>
          <p:nvPr>
            <p:extLst>
              <p:ext uri="{D42A27DB-BD31-4B8C-83A1-F6EECF244321}">
                <p14:modId xmlns:p14="http://schemas.microsoft.com/office/powerpoint/2010/main" val="1347941566"/>
              </p:ext>
            </p:extLst>
          </p:nvPr>
        </p:nvGraphicFramePr>
        <p:xfrm>
          <a:off x="4973452" y="1781496"/>
          <a:ext cx="4932548" cy="4402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2553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20162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+mn-ea"/>
                <a:ea typeface="+mn-ea"/>
              </a:rPr>
              <a:t>2. </a:t>
            </a:r>
            <a:r>
              <a:rPr lang="ko-KR" altLang="en-US" dirty="0" smtClean="0">
                <a:latin typeface="+mn-ea"/>
                <a:ea typeface="+mn-ea"/>
              </a:rPr>
              <a:t>속성별 만족도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>
                <a:solidFill>
                  <a:schemeClr val="tx1"/>
                </a:solidFill>
              </a:rPr>
              <a:t>가</a:t>
            </a:r>
            <a:r>
              <a:rPr lang="en-US" altLang="ko-KR" dirty="0">
                <a:solidFill>
                  <a:schemeClr val="tx1"/>
                </a:solidFill>
              </a:rPr>
              <a:t>. </a:t>
            </a:r>
            <a:r>
              <a:rPr lang="ko-KR" altLang="en-US" dirty="0" smtClean="0">
                <a:solidFill>
                  <a:schemeClr val="tx1"/>
                </a:solidFill>
              </a:rPr>
              <a:t>지역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16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578320" y="774524"/>
            <a:ext cx="8906929" cy="481136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1400" b="1" dirty="0" smtClean="0"/>
              <a:t>모든 요인의 만족도는 기타 지역에서 가장 높게 나타남</a:t>
            </a:r>
            <a:endParaRPr lang="ko-KR" altLang="en-US" sz="1400" b="1" dirty="0"/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3412494"/>
              </p:ext>
            </p:extLst>
          </p:nvPr>
        </p:nvGraphicFramePr>
        <p:xfrm>
          <a:off x="5061012" y="1821492"/>
          <a:ext cx="4318062" cy="4314838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898062">
                  <a:extLst>
                    <a:ext uri="{9D8B030D-6E8A-4147-A177-3AD203B41FA5}">
                      <a16:colId xmlns="" xmlns:a16="http://schemas.microsoft.com/office/drawing/2014/main" val="3999500022"/>
                    </a:ext>
                  </a:extLst>
                </a:gridCol>
                <a:gridCol w="1368000">
                  <a:extLst>
                    <a:ext uri="{9D8B030D-6E8A-4147-A177-3AD203B41FA5}">
                      <a16:colId xmlns="" xmlns:a16="http://schemas.microsoft.com/office/drawing/2014/main" val="2249502015"/>
                    </a:ext>
                  </a:extLst>
                </a:gridCol>
                <a:gridCol w="684000">
                  <a:extLst>
                    <a:ext uri="{9D8B030D-6E8A-4147-A177-3AD203B41FA5}">
                      <a16:colId xmlns="" xmlns:a16="http://schemas.microsoft.com/office/drawing/2014/main" val="2314093689"/>
                    </a:ext>
                  </a:extLst>
                </a:gridCol>
                <a:gridCol w="684000">
                  <a:extLst>
                    <a:ext uri="{9D8B030D-6E8A-4147-A177-3AD203B41FA5}">
                      <a16:colId xmlns="" xmlns:a16="http://schemas.microsoft.com/office/drawing/2014/main" val="3899485399"/>
                    </a:ext>
                  </a:extLst>
                </a:gridCol>
                <a:gridCol w="684000">
                  <a:extLst>
                    <a:ext uri="{9D8B030D-6E8A-4147-A177-3AD203B41FA5}">
                      <a16:colId xmlns="" xmlns:a16="http://schemas.microsoft.com/office/drawing/2014/main" val="2335151070"/>
                    </a:ext>
                  </a:extLst>
                </a:gridCol>
              </a:tblGrid>
              <a:tr h="253814">
                <a:tc gridSpan="2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u="none" strike="noStrike" dirty="0" smtClean="0">
                          <a:effectLst/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지역</a:t>
                      </a:r>
                      <a:endParaRPr lang="en-US" altLang="ko-KR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="" xmlns:a16="http://schemas.microsoft.com/office/drawing/2014/main" val="3593310603"/>
                  </a:ext>
                </a:extLst>
              </a:tr>
              <a:tr h="253814">
                <a:tc rowSpan="16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핵심역량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다문화 수용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서울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82.5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18.1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67639578"/>
                  </a:ext>
                </a:extLst>
              </a:tr>
              <a:tr h="2538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경기도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22678017"/>
                  </a:ext>
                </a:extLst>
              </a:tr>
              <a:tr h="2538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93.3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11.5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23276513"/>
                  </a:ext>
                </a:extLst>
              </a:tr>
              <a:tr h="2538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82.0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5548343"/>
                  </a:ext>
                </a:extLst>
              </a:tr>
              <a:tr h="253814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공동체 의식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79.7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20677199"/>
                  </a:ext>
                </a:extLst>
              </a:tr>
              <a:tr h="2538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경기도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81.1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57522626"/>
                  </a:ext>
                </a:extLst>
              </a:tr>
              <a:tr h="2538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11.5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1407137"/>
                  </a:ext>
                </a:extLst>
              </a:tr>
              <a:tr h="2538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345561047"/>
                  </a:ext>
                </a:extLst>
              </a:tr>
              <a:tr h="253814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지적 통찰력</a:t>
                      </a:r>
                      <a:endParaRPr lang="en-US" altLang="ko-KR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76.9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48021699"/>
                  </a:ext>
                </a:extLst>
              </a:tr>
              <a:tr h="2538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경기도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79.5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21.9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643479212"/>
                  </a:ext>
                </a:extLst>
              </a:tr>
              <a:tr h="2538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11.5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99700182"/>
                  </a:ext>
                </a:extLst>
              </a:tr>
              <a:tr h="2538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169479048"/>
                  </a:ext>
                </a:extLst>
              </a:tr>
              <a:tr h="253814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비판적 사고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885494139"/>
                  </a:ext>
                </a:extLst>
              </a:tr>
              <a:tr h="2538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경기도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84.3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024098565"/>
                  </a:ext>
                </a:extLst>
              </a:tr>
              <a:tr h="2538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85.0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20573519"/>
                  </a:ext>
                </a:extLst>
              </a:tr>
              <a:tr h="2538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81.7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06276232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579690" y="1529104"/>
            <a:ext cx="43208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b="1" dirty="0" smtClean="0">
                <a:latin typeface="+mn-ea"/>
              </a:rPr>
              <a:t>[</a:t>
            </a:r>
            <a:r>
              <a:rPr lang="ko-KR" altLang="en-US" sz="1300" b="1" dirty="0" smtClean="0">
                <a:latin typeface="+mn-ea"/>
              </a:rPr>
              <a:t>지역에 따른 요인 만족도</a:t>
            </a:r>
            <a:r>
              <a:rPr lang="en-US" altLang="ko-KR" sz="1300" b="1" dirty="0" smtClean="0">
                <a:latin typeface="+mn-ea"/>
              </a:rPr>
              <a:t>]</a:t>
            </a:r>
            <a:endParaRPr lang="ko-KR" altLang="en-US" sz="1300" b="1" dirty="0">
              <a:latin typeface="+mn-ea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2654297"/>
              </p:ext>
            </p:extLst>
          </p:nvPr>
        </p:nvGraphicFramePr>
        <p:xfrm>
          <a:off x="525716" y="1821492"/>
          <a:ext cx="4318062" cy="4335307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898062">
                  <a:extLst>
                    <a:ext uri="{9D8B030D-6E8A-4147-A177-3AD203B41FA5}">
                      <a16:colId xmlns="" xmlns:a16="http://schemas.microsoft.com/office/drawing/2014/main" val="3999500022"/>
                    </a:ext>
                  </a:extLst>
                </a:gridCol>
                <a:gridCol w="1368000">
                  <a:extLst>
                    <a:ext uri="{9D8B030D-6E8A-4147-A177-3AD203B41FA5}">
                      <a16:colId xmlns="" xmlns:a16="http://schemas.microsoft.com/office/drawing/2014/main" val="2249502015"/>
                    </a:ext>
                  </a:extLst>
                </a:gridCol>
                <a:gridCol w="684000">
                  <a:extLst>
                    <a:ext uri="{9D8B030D-6E8A-4147-A177-3AD203B41FA5}">
                      <a16:colId xmlns="" xmlns:a16="http://schemas.microsoft.com/office/drawing/2014/main" val="2314093689"/>
                    </a:ext>
                  </a:extLst>
                </a:gridCol>
                <a:gridCol w="684000">
                  <a:extLst>
                    <a:ext uri="{9D8B030D-6E8A-4147-A177-3AD203B41FA5}">
                      <a16:colId xmlns="" xmlns:a16="http://schemas.microsoft.com/office/drawing/2014/main" val="3899485399"/>
                    </a:ext>
                  </a:extLst>
                </a:gridCol>
                <a:gridCol w="684000">
                  <a:extLst>
                    <a:ext uri="{9D8B030D-6E8A-4147-A177-3AD203B41FA5}">
                      <a16:colId xmlns="" xmlns:a16="http://schemas.microsoft.com/office/drawing/2014/main" val="2335151070"/>
                    </a:ext>
                  </a:extLst>
                </a:gridCol>
              </a:tblGrid>
              <a:tr h="291675">
                <a:tc gridSpan="2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u="none" strike="noStrike" dirty="0" smtClean="0">
                          <a:effectLst/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지역</a:t>
                      </a:r>
                      <a:endParaRPr lang="en-US" altLang="ko-KR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="" xmlns:a16="http://schemas.microsoft.com/office/drawing/2014/main" val="3593310603"/>
                  </a:ext>
                </a:extLst>
              </a:tr>
              <a:tr h="252727">
                <a:tc rowSpan="4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대학혁신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대학혁신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서울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68.1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67639578"/>
                  </a:ext>
                </a:extLst>
              </a:tr>
              <a:tr h="252727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경기도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67.5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2727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76.2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2727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68.2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2727">
                <a:tc rowSpan="4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대학인식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대학인식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서울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69.0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52727"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4763" marR="4763" marT="4763" marB="0" anchor="ctr"/>
                </a:tc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경기도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69.9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22678017"/>
                  </a:ext>
                </a:extLst>
              </a:tr>
              <a:tr h="252727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19.4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23276513"/>
                  </a:ext>
                </a:extLst>
              </a:tr>
              <a:tr h="252727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69.6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5548343"/>
                  </a:ext>
                </a:extLst>
              </a:tr>
              <a:tr h="252727">
                <a:tc rowSpan="4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현장실습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rowSpan="4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현장실습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서울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720677199"/>
                  </a:ext>
                </a:extLst>
              </a:tr>
              <a:tr h="2527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경기도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76.2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857522626"/>
                  </a:ext>
                </a:extLst>
              </a:tr>
              <a:tr h="2527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93.3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11.5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1407137"/>
                  </a:ext>
                </a:extLst>
              </a:tr>
              <a:tr h="2527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79.8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345561047"/>
                  </a:ext>
                </a:extLst>
              </a:tr>
              <a:tr h="252727">
                <a:tc rowSpan="4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핵심역량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책임감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48021699"/>
                  </a:ext>
                </a:extLst>
              </a:tr>
              <a:tr h="2527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경기도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916082043"/>
                  </a:ext>
                </a:extLst>
              </a:tr>
              <a:tr h="2527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93.3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11.5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33018212"/>
                  </a:ext>
                </a:extLst>
              </a:tr>
              <a:tr h="2527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2281992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185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20162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+mn-ea"/>
                <a:ea typeface="+mn-ea"/>
              </a:rPr>
              <a:t>2. </a:t>
            </a:r>
            <a:r>
              <a:rPr lang="ko-KR" altLang="en-US" dirty="0" smtClean="0">
                <a:latin typeface="+mn-ea"/>
                <a:ea typeface="+mn-ea"/>
              </a:rPr>
              <a:t>속성별 만족도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>
                <a:solidFill>
                  <a:schemeClr val="tx1"/>
                </a:solidFill>
              </a:rPr>
              <a:t>가</a:t>
            </a:r>
            <a:r>
              <a:rPr lang="en-US" altLang="ko-KR" dirty="0">
                <a:solidFill>
                  <a:schemeClr val="tx1"/>
                </a:solidFill>
              </a:rPr>
              <a:t>. </a:t>
            </a:r>
            <a:r>
              <a:rPr lang="ko-KR" altLang="en-US" dirty="0" smtClean="0">
                <a:solidFill>
                  <a:schemeClr val="tx1"/>
                </a:solidFill>
              </a:rPr>
              <a:t>지역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17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578320" y="774524"/>
            <a:ext cx="8906929" cy="481136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1400" b="1" dirty="0"/>
              <a:t>모든 요인의 만족도는 기타 지역에서 가장 높게 나타남</a:t>
            </a: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7340227"/>
              </p:ext>
            </p:extLst>
          </p:nvPr>
        </p:nvGraphicFramePr>
        <p:xfrm>
          <a:off x="5167187" y="1870218"/>
          <a:ext cx="4318062" cy="4314838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898062">
                  <a:extLst>
                    <a:ext uri="{9D8B030D-6E8A-4147-A177-3AD203B41FA5}">
                      <a16:colId xmlns="" xmlns:a16="http://schemas.microsoft.com/office/drawing/2014/main" val="3999500022"/>
                    </a:ext>
                  </a:extLst>
                </a:gridCol>
                <a:gridCol w="1368000">
                  <a:extLst>
                    <a:ext uri="{9D8B030D-6E8A-4147-A177-3AD203B41FA5}">
                      <a16:colId xmlns="" xmlns:a16="http://schemas.microsoft.com/office/drawing/2014/main" val="2249502015"/>
                    </a:ext>
                  </a:extLst>
                </a:gridCol>
                <a:gridCol w="684000">
                  <a:extLst>
                    <a:ext uri="{9D8B030D-6E8A-4147-A177-3AD203B41FA5}">
                      <a16:colId xmlns="" xmlns:a16="http://schemas.microsoft.com/office/drawing/2014/main" val="2314093689"/>
                    </a:ext>
                  </a:extLst>
                </a:gridCol>
                <a:gridCol w="684000">
                  <a:extLst>
                    <a:ext uri="{9D8B030D-6E8A-4147-A177-3AD203B41FA5}">
                      <a16:colId xmlns="" xmlns:a16="http://schemas.microsoft.com/office/drawing/2014/main" val="3899485399"/>
                    </a:ext>
                  </a:extLst>
                </a:gridCol>
                <a:gridCol w="684000">
                  <a:extLst>
                    <a:ext uri="{9D8B030D-6E8A-4147-A177-3AD203B41FA5}">
                      <a16:colId xmlns="" xmlns:a16="http://schemas.microsoft.com/office/drawing/2014/main" val="2335151070"/>
                    </a:ext>
                  </a:extLst>
                </a:gridCol>
              </a:tblGrid>
              <a:tr h="253814">
                <a:tc gridSpan="2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u="none" strike="noStrike" dirty="0" smtClean="0">
                          <a:effectLst/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지역</a:t>
                      </a:r>
                      <a:endParaRPr lang="en-US" altLang="ko-KR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="" xmlns:a16="http://schemas.microsoft.com/office/drawing/2014/main" val="3593310603"/>
                  </a:ext>
                </a:extLst>
              </a:tr>
              <a:tr h="253814">
                <a:tc rowSpan="12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핵심역량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자기 관리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서울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76.3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67639578"/>
                  </a:ext>
                </a:extLst>
              </a:tr>
              <a:tr h="2538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경기도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74.1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22678017"/>
                  </a:ext>
                </a:extLst>
              </a:tr>
              <a:tr h="2538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23276513"/>
                  </a:ext>
                </a:extLst>
              </a:tr>
              <a:tr h="2538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5548343"/>
                  </a:ext>
                </a:extLst>
              </a:tr>
              <a:tr h="253814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협업 능력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71.6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20677199"/>
                  </a:ext>
                </a:extLst>
              </a:tr>
              <a:tr h="2538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경기도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74.1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21.0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57522626"/>
                  </a:ext>
                </a:extLst>
              </a:tr>
              <a:tr h="2538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85.0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1407137"/>
                  </a:ext>
                </a:extLst>
              </a:tr>
              <a:tr h="2538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345561047"/>
                  </a:ext>
                </a:extLst>
              </a:tr>
              <a:tr h="253814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자율적 리더십</a:t>
                      </a:r>
                      <a:endParaRPr lang="en-US" altLang="ko-KR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76.6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48021699"/>
                  </a:ext>
                </a:extLst>
              </a:tr>
              <a:tr h="2538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경기도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643479212"/>
                  </a:ext>
                </a:extLst>
              </a:tr>
              <a:tr h="2538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85.0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99700182"/>
                  </a:ext>
                </a:extLst>
              </a:tr>
              <a:tr h="2538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169479048"/>
                  </a:ext>
                </a:extLst>
              </a:tr>
              <a:tr h="253814">
                <a:tc rowSpan="4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전공역량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전공역량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885494139"/>
                  </a:ext>
                </a:extLst>
              </a:tr>
              <a:tr h="2538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경기도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79.7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024098565"/>
                  </a:ext>
                </a:extLst>
              </a:tr>
              <a:tr h="2538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85.0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20573519"/>
                  </a:ext>
                </a:extLst>
              </a:tr>
              <a:tr h="2538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79.0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06276232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579690" y="1529104"/>
            <a:ext cx="43208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b="1" dirty="0" smtClean="0">
                <a:latin typeface="+mn-ea"/>
              </a:rPr>
              <a:t>[</a:t>
            </a:r>
            <a:r>
              <a:rPr lang="ko-KR" altLang="en-US" sz="1300" b="1" dirty="0" smtClean="0">
                <a:latin typeface="+mn-ea"/>
              </a:rPr>
              <a:t>지역에 따른 요인 만족도</a:t>
            </a:r>
            <a:r>
              <a:rPr lang="en-US" altLang="ko-KR" sz="1300" b="1" dirty="0" smtClean="0">
                <a:latin typeface="+mn-ea"/>
              </a:rPr>
              <a:t>]</a:t>
            </a:r>
            <a:endParaRPr lang="ko-KR" altLang="en-US" sz="1300" b="1" dirty="0">
              <a:latin typeface="+mn-ea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078644"/>
              </p:ext>
            </p:extLst>
          </p:nvPr>
        </p:nvGraphicFramePr>
        <p:xfrm>
          <a:off x="581060" y="1866007"/>
          <a:ext cx="4318062" cy="4335307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898062">
                  <a:extLst>
                    <a:ext uri="{9D8B030D-6E8A-4147-A177-3AD203B41FA5}">
                      <a16:colId xmlns="" xmlns:a16="http://schemas.microsoft.com/office/drawing/2014/main" val="3999500022"/>
                    </a:ext>
                  </a:extLst>
                </a:gridCol>
                <a:gridCol w="1368000">
                  <a:extLst>
                    <a:ext uri="{9D8B030D-6E8A-4147-A177-3AD203B41FA5}">
                      <a16:colId xmlns="" xmlns:a16="http://schemas.microsoft.com/office/drawing/2014/main" val="2249502015"/>
                    </a:ext>
                  </a:extLst>
                </a:gridCol>
                <a:gridCol w="684000">
                  <a:extLst>
                    <a:ext uri="{9D8B030D-6E8A-4147-A177-3AD203B41FA5}">
                      <a16:colId xmlns="" xmlns:a16="http://schemas.microsoft.com/office/drawing/2014/main" val="2314093689"/>
                    </a:ext>
                  </a:extLst>
                </a:gridCol>
                <a:gridCol w="684000">
                  <a:extLst>
                    <a:ext uri="{9D8B030D-6E8A-4147-A177-3AD203B41FA5}">
                      <a16:colId xmlns="" xmlns:a16="http://schemas.microsoft.com/office/drawing/2014/main" val="3899485399"/>
                    </a:ext>
                  </a:extLst>
                </a:gridCol>
                <a:gridCol w="684000">
                  <a:extLst>
                    <a:ext uri="{9D8B030D-6E8A-4147-A177-3AD203B41FA5}">
                      <a16:colId xmlns="" xmlns:a16="http://schemas.microsoft.com/office/drawing/2014/main" val="2335151070"/>
                    </a:ext>
                  </a:extLst>
                </a:gridCol>
              </a:tblGrid>
              <a:tr h="291675">
                <a:tc gridSpan="2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u="none" strike="noStrike" dirty="0" smtClean="0">
                          <a:effectLst/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지역</a:t>
                      </a:r>
                      <a:endParaRPr lang="en-US" altLang="ko-KR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="" xmlns:a16="http://schemas.microsoft.com/office/drawing/2014/main" val="3593310603"/>
                  </a:ext>
                </a:extLst>
              </a:tr>
              <a:tr h="252727">
                <a:tc rowSpan="16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핵심역량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문제해결 능력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서울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77.2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67639578"/>
                  </a:ext>
                </a:extLst>
              </a:tr>
              <a:tr h="252727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경기도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2727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2727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77.9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2727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분석적 사고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서울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52727"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4763" marR="4763" marT="4763" marB="0" anchor="ctr"/>
                </a:tc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경기도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74.1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22678017"/>
                  </a:ext>
                </a:extLst>
              </a:tr>
              <a:tr h="252727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23276513"/>
                  </a:ext>
                </a:extLst>
              </a:tr>
              <a:tr h="252727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5548343"/>
                  </a:ext>
                </a:extLst>
              </a:tr>
              <a:tr h="252727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rowSpan="4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융합적 사고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서울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77.8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720677199"/>
                  </a:ext>
                </a:extLst>
              </a:tr>
              <a:tr h="2527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경기도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857522626"/>
                  </a:ext>
                </a:extLst>
              </a:tr>
              <a:tr h="2527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85.0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21407137"/>
                  </a:ext>
                </a:extLst>
              </a:tr>
              <a:tr h="2527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345561047"/>
                  </a:ext>
                </a:extLst>
              </a:tr>
              <a:tr h="252727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rowSpan="4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창조적 표현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서울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48021699"/>
                  </a:ext>
                </a:extLst>
              </a:tr>
              <a:tr h="2527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경기도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74.6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916082043"/>
                  </a:ext>
                </a:extLst>
              </a:tr>
              <a:tr h="2527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33018212"/>
                  </a:ext>
                </a:extLst>
              </a:tr>
              <a:tr h="25272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2281992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746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19802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+mn-ea"/>
                <a:ea typeface="+mn-ea"/>
              </a:rPr>
              <a:t>2. </a:t>
            </a:r>
            <a:r>
              <a:rPr lang="ko-KR" altLang="en-US" dirty="0" smtClean="0">
                <a:latin typeface="+mn-ea"/>
                <a:ea typeface="+mn-ea"/>
              </a:rPr>
              <a:t>속성별 만족도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>
                <a:solidFill>
                  <a:schemeClr val="tx1"/>
                </a:solidFill>
              </a:rPr>
              <a:t>나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  <a:r>
              <a:rPr lang="ko-KR" altLang="en-US" dirty="0" smtClean="0">
                <a:solidFill>
                  <a:schemeClr val="tx1"/>
                </a:solidFill>
              </a:rPr>
              <a:t>기업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18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588478" y="820325"/>
            <a:ext cx="8896772" cy="623981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 algn="ctr">
              <a:lnSpc>
                <a:spcPct val="120000"/>
              </a:lnSpc>
              <a:buNone/>
            </a:pPr>
            <a:r>
              <a:rPr lang="ko-KR" altLang="en-US" sz="1400" b="1" dirty="0" smtClean="0">
                <a:latin typeface="+mn-ea"/>
              </a:rPr>
              <a:t>종합만족도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대학혁신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대학인식</a:t>
            </a:r>
            <a:r>
              <a:rPr lang="en-US" altLang="ko-KR" sz="1400" b="1" dirty="0" smtClean="0">
                <a:latin typeface="+mn-ea"/>
              </a:rPr>
              <a:t>,</a:t>
            </a:r>
            <a:r>
              <a:rPr lang="ko-KR" altLang="en-US" sz="1400" b="1" dirty="0" smtClean="0">
                <a:latin typeface="+mn-ea"/>
              </a:rPr>
              <a:t> 핵심역량</a:t>
            </a:r>
            <a:r>
              <a:rPr lang="en-US" altLang="ko-KR" sz="1400" b="1" dirty="0" smtClean="0">
                <a:latin typeface="+mn-ea"/>
              </a:rPr>
              <a:t>, </a:t>
            </a:r>
            <a:r>
              <a:rPr lang="ko-KR" altLang="en-US" sz="1400" b="1" dirty="0" smtClean="0">
                <a:latin typeface="+mn-ea"/>
              </a:rPr>
              <a:t>전공역량은 </a:t>
            </a:r>
            <a:r>
              <a:rPr lang="ko-KR" altLang="en-US" sz="1400" b="1" dirty="0" err="1" smtClean="0">
                <a:latin typeface="+mn-ea"/>
              </a:rPr>
              <a:t>강소기업에서</a:t>
            </a:r>
            <a:r>
              <a:rPr lang="ko-KR" altLang="en-US" sz="1400" b="1" dirty="0" smtClean="0">
                <a:latin typeface="+mn-ea"/>
              </a:rPr>
              <a:t> </a:t>
            </a:r>
            <a:endParaRPr lang="en-US" altLang="ko-KR" sz="1400" b="1" dirty="0" smtClean="0">
              <a:latin typeface="+mn-ea"/>
            </a:endParaRPr>
          </a:p>
          <a:p>
            <a:pPr marL="0" indent="0" algn="ctr">
              <a:lnSpc>
                <a:spcPct val="120000"/>
              </a:lnSpc>
              <a:buNone/>
            </a:pPr>
            <a:r>
              <a:rPr lang="ko-KR" altLang="en-US" sz="1400" b="1" dirty="0" smtClean="0">
                <a:latin typeface="+mn-ea"/>
              </a:rPr>
              <a:t>만족도가 가장 높게 나타남</a:t>
            </a:r>
            <a:endParaRPr lang="ko-KR" altLang="en-US" sz="1400" b="1" dirty="0">
              <a:latin typeface="+mn-ea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9622049"/>
              </p:ext>
            </p:extLst>
          </p:nvPr>
        </p:nvGraphicFramePr>
        <p:xfrm>
          <a:off x="576904" y="1972645"/>
          <a:ext cx="4320000" cy="4300665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1728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64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64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="" xmlns:a16="http://schemas.microsoft.com/office/drawing/2014/main" val="1020352819"/>
                    </a:ext>
                  </a:extLst>
                </a:gridCol>
              </a:tblGrid>
              <a:tr h="26096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기업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69364">
                <a:tc rowSpan="6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종합 만족도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대기업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69.6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6936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강소기업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74.1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21484071"/>
                  </a:ext>
                </a:extLst>
              </a:tr>
              <a:tr h="16936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중소기업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72.0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08037664"/>
                  </a:ext>
                </a:extLst>
              </a:tr>
              <a:tr h="16936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공공기관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71.9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822236311"/>
                  </a:ext>
                </a:extLst>
              </a:tr>
              <a:tr h="169364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71.9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266812640"/>
                  </a:ext>
                </a:extLst>
              </a:tr>
              <a:tr h="16578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71.8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10715083"/>
                  </a:ext>
                </a:extLst>
              </a:tr>
              <a:tr h="165788">
                <a:tc rowSpan="6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대학혁신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대기업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69.4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23.1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6578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강소기업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69.8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12.6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6578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중소기업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68.5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6578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공공기관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67.7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6578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66.7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6578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68.4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69364">
                <a:tc rowSpan="6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err="1" smtClean="0">
                          <a:latin typeface="+mn-ea"/>
                          <a:ea typeface="+mn-ea"/>
                        </a:rPr>
                        <a:t>대학인식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대기업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67.8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30754807"/>
                  </a:ext>
                </a:extLst>
              </a:tr>
              <a:tr h="16936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강소기업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13.7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28586475"/>
                  </a:ext>
                </a:extLst>
              </a:tr>
              <a:tr h="16936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중소기업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70.6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4569157"/>
                  </a:ext>
                </a:extLst>
              </a:tr>
              <a:tr h="16936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공공기관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68.6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119806350"/>
                  </a:ext>
                </a:extLst>
              </a:tr>
              <a:tr h="16936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67.1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93023733"/>
                  </a:ext>
                </a:extLst>
              </a:tr>
              <a:tr h="16936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69.6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2318780"/>
                  </a:ext>
                </a:extLst>
              </a:tr>
              <a:tr h="169364">
                <a:tc rowSpan="6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현장실습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대기업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81.7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928088819"/>
                  </a:ext>
                </a:extLst>
              </a:tr>
              <a:tr h="16936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강소기업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728952360"/>
                  </a:ext>
                </a:extLst>
              </a:tr>
              <a:tr h="16936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중소기업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77.9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936317590"/>
                  </a:ext>
                </a:extLst>
              </a:tr>
              <a:tr h="16936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공공기관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82.4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20.8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30104628"/>
                  </a:ext>
                </a:extLst>
              </a:tr>
              <a:tr h="16936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82.3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49075078"/>
                  </a:ext>
                </a:extLst>
              </a:tr>
              <a:tr h="16936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79.5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348506767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88478" y="1652162"/>
            <a:ext cx="43208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b="1" dirty="0" smtClean="0">
                <a:latin typeface="+mn-ea"/>
              </a:rPr>
              <a:t>[</a:t>
            </a:r>
            <a:r>
              <a:rPr lang="ko-KR" altLang="en-US" sz="1300" b="1" dirty="0" smtClean="0">
                <a:latin typeface="+mn-ea"/>
              </a:rPr>
              <a:t>기업에 따른 영역 만족도</a:t>
            </a:r>
            <a:r>
              <a:rPr lang="en-US" altLang="ko-KR" sz="1300" b="1" dirty="0" smtClean="0">
                <a:latin typeface="+mn-ea"/>
              </a:rPr>
              <a:t>]</a:t>
            </a:r>
            <a:endParaRPr lang="ko-KR" altLang="en-US" sz="1300" b="1" dirty="0">
              <a:latin typeface="+mn-ea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9929036"/>
              </p:ext>
            </p:extLst>
          </p:nvPr>
        </p:nvGraphicFramePr>
        <p:xfrm>
          <a:off x="5165250" y="1972644"/>
          <a:ext cx="4320000" cy="4278001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1728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640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640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="" xmlns:a16="http://schemas.microsoft.com/office/drawing/2014/main" val="1020352819"/>
                    </a:ext>
                  </a:extLst>
                </a:gridCol>
              </a:tblGrid>
              <a:tr h="25936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기업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4886">
                <a:tc rowSpan="6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핵심역량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대기업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79.9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48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강소기업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83.3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15.2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59424437"/>
                  </a:ext>
                </a:extLst>
              </a:tr>
              <a:tr h="3348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중소기업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635707209"/>
                  </a:ext>
                </a:extLst>
              </a:tr>
              <a:tr h="3348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공공기관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77.6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697505862"/>
                  </a:ext>
                </a:extLst>
              </a:tr>
              <a:tr h="3348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45120534"/>
                  </a:ext>
                </a:extLst>
              </a:tr>
              <a:tr h="3348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77.4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37078919"/>
                  </a:ext>
                </a:extLst>
              </a:tr>
              <a:tr h="334886">
                <a:tc rowSpan="6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전공역량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대기업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868106836"/>
                  </a:ext>
                </a:extLst>
              </a:tr>
              <a:tr h="3348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강소기업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85.0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15.2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8486455"/>
                  </a:ext>
                </a:extLst>
              </a:tr>
              <a:tr h="3348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중소기업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76.5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939935276"/>
                  </a:ext>
                </a:extLst>
              </a:tr>
              <a:tr h="3348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공공기관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77.6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20900426"/>
                  </a:ext>
                </a:extLst>
              </a:tr>
              <a:tr h="3348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85.0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63784203"/>
                  </a:ext>
                </a:extLst>
              </a:tr>
              <a:tr h="33488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838459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865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rcRect l="970"/>
          <a:stretch/>
        </p:blipFill>
        <p:spPr>
          <a:xfrm>
            <a:off x="2144688" y="944724"/>
            <a:ext cx="1808241" cy="473395"/>
          </a:xfrm>
          <a:prstGeom prst="roundRect">
            <a:avLst/>
          </a:prstGeom>
        </p:spPr>
      </p:pic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765340"/>
              </p:ext>
            </p:extLst>
          </p:nvPr>
        </p:nvGraphicFramePr>
        <p:xfrm>
          <a:off x="2361868" y="2132858"/>
          <a:ext cx="7127636" cy="41764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2784">
                  <a:extLst>
                    <a:ext uri="{9D8B030D-6E8A-4147-A177-3AD203B41FA5}">
                      <a16:colId xmlns="" xmlns:a16="http://schemas.microsoft.com/office/drawing/2014/main" val="852330885"/>
                    </a:ext>
                  </a:extLst>
                </a:gridCol>
                <a:gridCol w="2875550">
                  <a:extLst>
                    <a:ext uri="{9D8B030D-6E8A-4147-A177-3AD203B41FA5}">
                      <a16:colId xmlns="" xmlns:a16="http://schemas.microsoft.com/office/drawing/2014/main" val="363338791"/>
                    </a:ext>
                  </a:extLst>
                </a:gridCol>
                <a:gridCol w="427447">
                  <a:extLst>
                    <a:ext uri="{9D8B030D-6E8A-4147-A177-3AD203B41FA5}">
                      <a16:colId xmlns="" xmlns:a16="http://schemas.microsoft.com/office/drawing/2014/main" val="3904856208"/>
                    </a:ext>
                  </a:extLst>
                </a:gridCol>
                <a:gridCol w="466305">
                  <a:extLst>
                    <a:ext uri="{9D8B030D-6E8A-4147-A177-3AD203B41FA5}">
                      <a16:colId xmlns="" xmlns:a16="http://schemas.microsoft.com/office/drawing/2014/main" val="2793030701"/>
                    </a:ext>
                  </a:extLst>
                </a:gridCol>
                <a:gridCol w="2875550">
                  <a:extLst>
                    <a:ext uri="{9D8B030D-6E8A-4147-A177-3AD203B41FA5}">
                      <a16:colId xmlns="" xmlns:a16="http://schemas.microsoft.com/office/drawing/2014/main" val="1240200613"/>
                    </a:ext>
                  </a:extLst>
                </a:gridCol>
              </a:tblGrid>
              <a:tr h="33411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Ⅰ.</a:t>
                      </a:r>
                      <a:endParaRPr lang="ko-KR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dist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조사 개요</a:t>
                      </a:r>
                      <a:r>
                        <a:rPr lang="ko-KR" altLang="en-US" sz="14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400" b="1" baseline="0" dirty="0" smtClean="0">
                          <a:solidFill>
                            <a:schemeClr val="tx1"/>
                          </a:solidFill>
                        </a:rPr>
                        <a:t>---------------------------- 2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Ⅲ.</a:t>
                      </a:r>
                      <a:endParaRPr lang="ko-KR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dist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결과 및 제언 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</a:rPr>
                        <a:t>------------------- 34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669434445"/>
                  </a:ext>
                </a:extLst>
              </a:tr>
              <a:tr h="144784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</a:rPr>
                        <a:t>조사 목적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</a:rPr>
                        <a:t>----------------------</a:t>
                      </a:r>
                      <a:r>
                        <a:rPr lang="en-US" altLang="ko-KR" sz="1200" b="0" baseline="0" dirty="0" smtClean="0">
                          <a:solidFill>
                            <a:schemeClr val="tx1"/>
                          </a:solidFill>
                        </a:rPr>
                        <a:t> 3</a:t>
                      </a:r>
                    </a:p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</a:rPr>
                        <a:t>측정 모형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</a:rPr>
                        <a:t>---------------------- 4</a:t>
                      </a:r>
                    </a:p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</a:rPr>
                        <a:t>수행 절차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</a:rPr>
                        <a:t>---------------------- 5</a:t>
                      </a:r>
                    </a:p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</a:rPr>
                        <a:t>조사 설계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</a:rPr>
                        <a:t>---------------------- 6</a:t>
                      </a:r>
                    </a:p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200" b="0" baseline="0" dirty="0" smtClean="0">
                          <a:solidFill>
                            <a:schemeClr val="tx1"/>
                          </a:solidFill>
                        </a:rPr>
                        <a:t>응답자 현황 </a:t>
                      </a:r>
                      <a:r>
                        <a:rPr lang="en-US" altLang="ko-KR" sz="1200" b="0" baseline="0" dirty="0" smtClean="0">
                          <a:solidFill>
                            <a:schemeClr val="tx1"/>
                          </a:solidFill>
                        </a:rPr>
                        <a:t>----------------------</a:t>
                      </a:r>
                      <a:r>
                        <a:rPr lang="ko-KR" altLang="en-US" sz="12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ko-KR" sz="1200" b="0" baseline="0" dirty="0" smtClean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  <a:p>
                      <a:pPr marL="342900" indent="-342900" algn="dist" latinLnBrk="1">
                        <a:buAutoNum type="arabicPeriod"/>
                      </a:pPr>
                      <a:endParaRPr lang="ko-KR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</a:rPr>
                        <a:t>결과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</a:rPr>
                        <a:t>------------------------ 35</a:t>
                      </a:r>
                    </a:p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</a:rPr>
                        <a:t>제언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</a:rPr>
                        <a:t>----------------------- 38</a:t>
                      </a:r>
                    </a:p>
                    <a:p>
                      <a:pPr marL="0" indent="0" algn="dist" latinLnBrk="1">
                        <a:buNone/>
                      </a:pPr>
                      <a:endParaRPr lang="en-US" altLang="ko-KR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428352729"/>
                  </a:ext>
                </a:extLst>
              </a:tr>
              <a:tr h="1002351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Ⅱ.</a:t>
                      </a:r>
                      <a:endParaRPr lang="ko-KR" altLang="en-US" sz="13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di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종합평가 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</a:rPr>
                        <a:t>------------------------------- 10</a:t>
                      </a:r>
                    </a:p>
                    <a:p>
                      <a:pPr marL="0" marR="0" lvl="0" indent="0" algn="di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</a:rPr>
                        <a:t>종합 만족도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</a:rPr>
                        <a:t>----------------------- 11</a:t>
                      </a:r>
                    </a:p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</a:rPr>
                        <a:t>속성별 만족도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</a:rPr>
                        <a:t>--------------------- 15</a:t>
                      </a:r>
                    </a:p>
                    <a:p>
                      <a:pPr marL="342900" indent="-342900" algn="dist" latinLnBrk="1">
                        <a:buAutoNum type="arabicPeriod"/>
                      </a:pP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</a:rPr>
                        <a:t>기타 부가 사항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</a:rPr>
                        <a:t>-------------------- 33</a:t>
                      </a:r>
                    </a:p>
                    <a:p>
                      <a:pPr marL="0" indent="0" algn="dist" latinLnBrk="1">
                        <a:buNone/>
                      </a:pPr>
                      <a:endParaRPr lang="ko-KR" altLang="en-US" sz="12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dist" latinLnBrk="1"/>
                      <a:endParaRPr lang="ko-KR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Ⅳ.</a:t>
                      </a:r>
                      <a:endParaRPr lang="ko-KR" altLang="en-US" sz="13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dist"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부록 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---------------------------</a:t>
                      </a:r>
                      <a:r>
                        <a:rPr lang="en-US" altLang="ko-KR" sz="1400" b="1" baseline="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en-US" altLang="ko-KR" sz="1400" b="1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</a:rPr>
                        <a:t>39</a:t>
                      </a:r>
                      <a:endParaRPr lang="en-US" altLang="ko-KR" sz="1400" b="1" dirty="0" smtClean="0">
                        <a:solidFill>
                          <a:schemeClr val="tx1"/>
                        </a:solidFill>
                        <a:latin typeface="+mn-lt"/>
                        <a:ea typeface="+mn-ea"/>
                      </a:endParaRPr>
                    </a:p>
                    <a:p>
                      <a:pPr marL="228600" indent="-228600" algn="dist" latinLnBrk="1">
                        <a:buAutoNum type="arabicPeriod"/>
                      </a:pPr>
                      <a:endParaRPr lang="en-US" altLang="ko-KR" sz="12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28600" indent="-228600" algn="dist" latinLnBrk="1">
                        <a:buAutoNum type="arabicPeriod"/>
                      </a:pP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</a:rPr>
                        <a:t>설문지 </a:t>
                      </a:r>
                      <a:r>
                        <a:rPr lang="en-US" altLang="ko-KR" sz="1200" b="0" dirty="0" smtClean="0">
                          <a:solidFill>
                            <a:schemeClr val="tx1"/>
                          </a:solidFill>
                        </a:rPr>
                        <a:t>----------------------------------</a:t>
                      </a:r>
                      <a:r>
                        <a:rPr lang="en-US" altLang="ko-KR" sz="1200" b="0" baseline="0" dirty="0" smtClean="0">
                          <a:solidFill>
                            <a:schemeClr val="tx1"/>
                          </a:solidFill>
                        </a:rPr>
                        <a:t> 40</a:t>
                      </a:r>
                      <a:endParaRPr lang="en-US" altLang="ko-KR" sz="1200" b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28600" indent="-228600" algn="dist" latinLnBrk="1">
                        <a:buAutoNum type="arabicPeriod"/>
                      </a:pPr>
                      <a:endParaRPr lang="en-US" altLang="ko-KR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856122494"/>
                  </a:ext>
                </a:extLst>
              </a:tr>
              <a:tr h="7239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051360613"/>
                  </a:ext>
                </a:extLst>
              </a:tr>
              <a:tr h="334117"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dist" latinLnBrk="1"/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dist" latinLnBrk="1"/>
                      <a:endParaRPr lang="ko-KR" altLang="en-US" sz="12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448058667"/>
                  </a:ext>
                </a:extLst>
              </a:tr>
              <a:tr h="334117"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dist" latinLnBrk="1">
                        <a:buAutoNum type="arabicPeriod"/>
                      </a:pPr>
                      <a:endParaRPr lang="ko-KR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dist" latinLnBrk="1">
                        <a:buAutoNum type="arabicPeriod"/>
                      </a:pPr>
                      <a:endParaRPr lang="en-US" altLang="ko-KR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6120920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A8DFDE4F-B99A-4D89-A164-F82B3A41904D}"/>
              </a:ext>
            </a:extLst>
          </p:cNvPr>
          <p:cNvSpPr txBox="1"/>
          <p:nvPr/>
        </p:nvSpPr>
        <p:spPr>
          <a:xfrm>
            <a:off x="2144688" y="1558162"/>
            <a:ext cx="10214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spc="-150" dirty="0">
                <a:solidFill>
                  <a:schemeClr val="tx2">
                    <a:lumMod val="60000"/>
                    <a:lumOff val="40000"/>
                  </a:schemeClr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Contents</a:t>
            </a:r>
            <a:endParaRPr lang="ko-KR" altLang="en-US" sz="1600" spc="-150" dirty="0">
              <a:solidFill>
                <a:schemeClr val="tx2">
                  <a:lumMod val="60000"/>
                  <a:lumOff val="40000"/>
                </a:schemeClr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2658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20162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+mn-ea"/>
                <a:ea typeface="+mn-ea"/>
              </a:rPr>
              <a:t>2. </a:t>
            </a:r>
            <a:r>
              <a:rPr lang="ko-KR" altLang="en-US" dirty="0" smtClean="0">
                <a:latin typeface="+mn-ea"/>
                <a:ea typeface="+mn-ea"/>
              </a:rPr>
              <a:t>속성별 만족도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>
                <a:solidFill>
                  <a:schemeClr val="tx1"/>
                </a:solidFill>
              </a:rPr>
              <a:t>나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  <a:r>
              <a:rPr lang="ko-KR" altLang="en-US" dirty="0" smtClean="0">
                <a:solidFill>
                  <a:schemeClr val="tx1"/>
                </a:solidFill>
              </a:rPr>
              <a:t>기업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19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578320" y="774524"/>
            <a:ext cx="8906929" cy="481136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1400" b="1" dirty="0" smtClean="0"/>
              <a:t>대학혁신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대학인식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공동체 의식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지적 통찰력은 </a:t>
            </a:r>
            <a:r>
              <a:rPr lang="ko-KR" altLang="en-US" sz="1400" b="1" dirty="0" err="1" smtClean="0"/>
              <a:t>강소기업에서</a:t>
            </a:r>
            <a:r>
              <a:rPr lang="ko-KR" altLang="en-US" sz="1400" b="1" dirty="0" smtClean="0"/>
              <a:t> 만족도가 가장 높게 나타남</a:t>
            </a:r>
            <a:endParaRPr lang="ko-KR" altLang="en-US" sz="1400" b="1" dirty="0"/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9212752"/>
              </p:ext>
            </p:extLst>
          </p:nvPr>
        </p:nvGraphicFramePr>
        <p:xfrm>
          <a:off x="5061012" y="1821492"/>
          <a:ext cx="4318062" cy="4343811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898062">
                  <a:extLst>
                    <a:ext uri="{9D8B030D-6E8A-4147-A177-3AD203B41FA5}">
                      <a16:colId xmlns="" xmlns:a16="http://schemas.microsoft.com/office/drawing/2014/main" val="3999500022"/>
                    </a:ext>
                  </a:extLst>
                </a:gridCol>
                <a:gridCol w="1368000">
                  <a:extLst>
                    <a:ext uri="{9D8B030D-6E8A-4147-A177-3AD203B41FA5}">
                      <a16:colId xmlns="" xmlns:a16="http://schemas.microsoft.com/office/drawing/2014/main" val="2249502015"/>
                    </a:ext>
                  </a:extLst>
                </a:gridCol>
                <a:gridCol w="684000">
                  <a:extLst>
                    <a:ext uri="{9D8B030D-6E8A-4147-A177-3AD203B41FA5}">
                      <a16:colId xmlns="" xmlns:a16="http://schemas.microsoft.com/office/drawing/2014/main" val="2314093689"/>
                    </a:ext>
                  </a:extLst>
                </a:gridCol>
                <a:gridCol w="684000">
                  <a:extLst>
                    <a:ext uri="{9D8B030D-6E8A-4147-A177-3AD203B41FA5}">
                      <a16:colId xmlns="" xmlns:a16="http://schemas.microsoft.com/office/drawing/2014/main" val="3899485399"/>
                    </a:ext>
                  </a:extLst>
                </a:gridCol>
                <a:gridCol w="684000">
                  <a:extLst>
                    <a:ext uri="{9D8B030D-6E8A-4147-A177-3AD203B41FA5}">
                      <a16:colId xmlns="" xmlns:a16="http://schemas.microsoft.com/office/drawing/2014/main" val="2335151070"/>
                    </a:ext>
                  </a:extLst>
                </a:gridCol>
              </a:tblGrid>
              <a:tr h="182283">
                <a:tc gridSpan="2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u="none" strike="noStrike" dirty="0" smtClean="0">
                          <a:effectLst/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지역</a:t>
                      </a:r>
                      <a:endParaRPr lang="en-US" altLang="ko-KR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="" xmlns:a16="http://schemas.microsoft.com/office/drawing/2014/main" val="3593310603"/>
                  </a:ext>
                </a:extLst>
              </a:tr>
              <a:tr h="182283">
                <a:tc rowSpan="24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핵심역량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rowSpan="6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다문화 수용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대기업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83.3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14.4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67639578"/>
                  </a:ext>
                </a:extLst>
              </a:tr>
              <a:tr h="1822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강소기업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20.0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22678017"/>
                  </a:ext>
                </a:extLst>
              </a:tr>
              <a:tr h="1822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중소기업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18.8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723276513"/>
                  </a:ext>
                </a:extLst>
              </a:tr>
              <a:tr h="1645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공공기관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82.5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22.5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5548343"/>
                  </a:ext>
                </a:extLst>
              </a:tr>
              <a:tr h="1645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86.7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23.1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645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81.5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18.1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82283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rowSpan="6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공동체 의식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대기업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83.5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14.6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20677199"/>
                  </a:ext>
                </a:extLst>
              </a:tr>
              <a:tr h="1822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강소기업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86.7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16.3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57522626"/>
                  </a:ext>
                </a:extLst>
              </a:tr>
              <a:tr h="1822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중소기업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77.8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18.0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21407137"/>
                  </a:ext>
                </a:extLst>
              </a:tr>
              <a:tr h="1645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공공기관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19.1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345561047"/>
                  </a:ext>
                </a:extLst>
              </a:tr>
              <a:tr h="1645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14.4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645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80.4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17.2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82283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rowSpan="6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지적 통찰력</a:t>
                      </a:r>
                      <a:endParaRPr lang="en-US" altLang="ko-KR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대기업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78.8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15.0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48021699"/>
                  </a:ext>
                </a:extLst>
              </a:tr>
              <a:tr h="1822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강소기업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83.3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15.1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643479212"/>
                  </a:ext>
                </a:extLst>
              </a:tr>
              <a:tr h="1822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중소기업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78.3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16.2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99700182"/>
                  </a:ext>
                </a:extLst>
              </a:tr>
              <a:tr h="1645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공공기관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77.6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22.6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169479048"/>
                  </a:ext>
                </a:extLst>
              </a:tr>
              <a:tr h="1645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75.0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24.3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645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78.1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18.4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82283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rowSpan="6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비판적 사고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대기업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82.4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18.6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885494139"/>
                  </a:ext>
                </a:extLst>
              </a:tr>
              <a:tr h="1822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강소기업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15.1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024098565"/>
                  </a:ext>
                </a:extLst>
              </a:tr>
              <a:tr h="18228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중소기업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78.7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16.5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720573519"/>
                  </a:ext>
                </a:extLst>
              </a:tr>
              <a:tr h="1645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공공기관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83.2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17.0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06276232"/>
                  </a:ext>
                </a:extLst>
              </a:tr>
              <a:tr h="1645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86.7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13.0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  <a:tr h="1645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81.5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16.5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579690" y="1529104"/>
            <a:ext cx="43208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b="1" dirty="0" smtClean="0">
                <a:latin typeface="+mn-ea"/>
              </a:rPr>
              <a:t>[</a:t>
            </a:r>
            <a:r>
              <a:rPr lang="ko-KR" altLang="en-US" sz="1300" b="1" dirty="0" smtClean="0">
                <a:latin typeface="+mn-ea"/>
              </a:rPr>
              <a:t>지역에 따른 요인 만족도</a:t>
            </a:r>
            <a:r>
              <a:rPr lang="en-US" altLang="ko-KR" sz="1300" b="1" dirty="0" smtClean="0">
                <a:latin typeface="+mn-ea"/>
              </a:rPr>
              <a:t>]</a:t>
            </a:r>
            <a:endParaRPr lang="ko-KR" altLang="en-US" sz="1300" b="1" dirty="0">
              <a:latin typeface="+mn-ea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5369767"/>
              </p:ext>
            </p:extLst>
          </p:nvPr>
        </p:nvGraphicFramePr>
        <p:xfrm>
          <a:off x="525716" y="1821485"/>
          <a:ext cx="4318062" cy="4343818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898062">
                  <a:extLst>
                    <a:ext uri="{9D8B030D-6E8A-4147-A177-3AD203B41FA5}">
                      <a16:colId xmlns="" xmlns:a16="http://schemas.microsoft.com/office/drawing/2014/main" val="3999500022"/>
                    </a:ext>
                  </a:extLst>
                </a:gridCol>
                <a:gridCol w="1368000">
                  <a:extLst>
                    <a:ext uri="{9D8B030D-6E8A-4147-A177-3AD203B41FA5}">
                      <a16:colId xmlns="" xmlns:a16="http://schemas.microsoft.com/office/drawing/2014/main" val="2249502015"/>
                    </a:ext>
                  </a:extLst>
                </a:gridCol>
                <a:gridCol w="684000">
                  <a:extLst>
                    <a:ext uri="{9D8B030D-6E8A-4147-A177-3AD203B41FA5}">
                      <a16:colId xmlns="" xmlns:a16="http://schemas.microsoft.com/office/drawing/2014/main" val="2314093689"/>
                    </a:ext>
                  </a:extLst>
                </a:gridCol>
                <a:gridCol w="684000">
                  <a:extLst>
                    <a:ext uri="{9D8B030D-6E8A-4147-A177-3AD203B41FA5}">
                      <a16:colId xmlns="" xmlns:a16="http://schemas.microsoft.com/office/drawing/2014/main" val="3899485399"/>
                    </a:ext>
                  </a:extLst>
                </a:gridCol>
                <a:gridCol w="684000">
                  <a:extLst>
                    <a:ext uri="{9D8B030D-6E8A-4147-A177-3AD203B41FA5}">
                      <a16:colId xmlns="" xmlns:a16="http://schemas.microsoft.com/office/drawing/2014/main" val="2335151070"/>
                    </a:ext>
                  </a:extLst>
                </a:gridCol>
              </a:tblGrid>
              <a:tr h="206494">
                <a:tc gridSpan="2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u="none" strike="noStrike" dirty="0" smtClean="0">
                          <a:effectLst/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지역</a:t>
                      </a:r>
                      <a:endParaRPr lang="en-US" altLang="ko-KR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="" xmlns:a16="http://schemas.microsoft.com/office/drawing/2014/main" val="3593310603"/>
                  </a:ext>
                </a:extLst>
              </a:tr>
              <a:tr h="178921">
                <a:tc rowSpan="6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대학혁신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rowSpan="6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대학혁신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대기업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69.4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23.1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67639578"/>
                  </a:ext>
                </a:extLst>
              </a:tr>
              <a:tr h="178921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강소기업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69.8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12.6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78921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중소기업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68.5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65856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공공기관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67.7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6585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66.7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18.6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6585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68.4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78921">
                <a:tc rowSpan="6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200" b="1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대학인식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rowSpan="6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대학인식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대기업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67.8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78921"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4763" marR="4763" marT="4763" marB="0" anchor="ctr"/>
                </a:tc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강소기업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13.7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22678017"/>
                  </a:ext>
                </a:extLst>
              </a:tr>
              <a:tr h="178921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중소기업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70.6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723276513"/>
                  </a:ext>
                </a:extLst>
              </a:tr>
              <a:tr h="165856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공공기관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68.6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5548343"/>
                  </a:ext>
                </a:extLst>
              </a:tr>
              <a:tr h="16585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67.1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6585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69.6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78921">
                <a:tc rowSpan="6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현장실습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rowSpan="6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현장실습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대기업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81.7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720677199"/>
                  </a:ext>
                </a:extLst>
              </a:tr>
              <a:tr h="1789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강소기업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857522626"/>
                  </a:ext>
                </a:extLst>
              </a:tr>
              <a:tr h="1789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중소기업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77.9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21407137"/>
                  </a:ext>
                </a:extLst>
              </a:tr>
              <a:tr h="16585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공공기관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82.4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20.8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45561047"/>
                  </a:ext>
                </a:extLst>
              </a:tr>
              <a:tr h="16585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82.3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6585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79.5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78921">
                <a:tc rowSpan="6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핵심역량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rowSpan="6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책임감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대기업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48021699"/>
                  </a:ext>
                </a:extLst>
              </a:tr>
              <a:tr h="1789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강소기업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916082043"/>
                  </a:ext>
                </a:extLst>
              </a:tr>
              <a:tr h="1789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중소기업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75.4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533018212"/>
                  </a:ext>
                </a:extLst>
              </a:tr>
              <a:tr h="16585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공공기관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82.5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228199273"/>
                  </a:ext>
                </a:extLst>
              </a:tr>
              <a:tr h="16585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86.7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23.1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  <a:tr h="16585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77.7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656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20162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+mn-ea"/>
                <a:ea typeface="+mn-ea"/>
              </a:rPr>
              <a:t>2. </a:t>
            </a:r>
            <a:r>
              <a:rPr lang="ko-KR" altLang="en-US" dirty="0" smtClean="0">
                <a:latin typeface="+mn-ea"/>
                <a:ea typeface="+mn-ea"/>
              </a:rPr>
              <a:t>속성별 만족도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>
                <a:solidFill>
                  <a:schemeClr val="tx1"/>
                </a:solidFill>
              </a:rPr>
              <a:t>나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  <a:r>
              <a:rPr lang="ko-KR" altLang="en-US" dirty="0" smtClean="0">
                <a:solidFill>
                  <a:schemeClr val="tx1"/>
                </a:solidFill>
              </a:rPr>
              <a:t>기업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20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579690" y="764704"/>
            <a:ext cx="8906929" cy="466120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 algn="ctr">
              <a:lnSpc>
                <a:spcPct val="150000"/>
              </a:lnSpc>
              <a:buNone/>
            </a:pPr>
            <a:r>
              <a:rPr lang="ko-KR" altLang="en-US" sz="1400" b="1" dirty="0" smtClean="0"/>
              <a:t>협업 능력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자율적 리더십은 대기업에서 만족도가 가장 </a:t>
            </a:r>
            <a:r>
              <a:rPr lang="ko-KR" altLang="en-US" sz="1400" b="1" dirty="0"/>
              <a:t>높게 나타남</a:t>
            </a: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6879613"/>
              </p:ext>
            </p:extLst>
          </p:nvPr>
        </p:nvGraphicFramePr>
        <p:xfrm>
          <a:off x="5167187" y="1870218"/>
          <a:ext cx="4318062" cy="4241045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898062">
                  <a:extLst>
                    <a:ext uri="{9D8B030D-6E8A-4147-A177-3AD203B41FA5}">
                      <a16:colId xmlns="" xmlns:a16="http://schemas.microsoft.com/office/drawing/2014/main" val="3999500022"/>
                    </a:ext>
                  </a:extLst>
                </a:gridCol>
                <a:gridCol w="1368000">
                  <a:extLst>
                    <a:ext uri="{9D8B030D-6E8A-4147-A177-3AD203B41FA5}">
                      <a16:colId xmlns="" xmlns:a16="http://schemas.microsoft.com/office/drawing/2014/main" val="2249502015"/>
                    </a:ext>
                  </a:extLst>
                </a:gridCol>
                <a:gridCol w="684000">
                  <a:extLst>
                    <a:ext uri="{9D8B030D-6E8A-4147-A177-3AD203B41FA5}">
                      <a16:colId xmlns="" xmlns:a16="http://schemas.microsoft.com/office/drawing/2014/main" val="2314093689"/>
                    </a:ext>
                  </a:extLst>
                </a:gridCol>
                <a:gridCol w="684000">
                  <a:extLst>
                    <a:ext uri="{9D8B030D-6E8A-4147-A177-3AD203B41FA5}">
                      <a16:colId xmlns="" xmlns:a16="http://schemas.microsoft.com/office/drawing/2014/main" val="3899485399"/>
                    </a:ext>
                  </a:extLst>
                </a:gridCol>
                <a:gridCol w="684000">
                  <a:extLst>
                    <a:ext uri="{9D8B030D-6E8A-4147-A177-3AD203B41FA5}">
                      <a16:colId xmlns="" xmlns:a16="http://schemas.microsoft.com/office/drawing/2014/main" val="2335151070"/>
                    </a:ext>
                  </a:extLst>
                </a:gridCol>
              </a:tblGrid>
              <a:tr h="176765">
                <a:tc gridSpan="2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u="none" strike="noStrike" dirty="0" smtClean="0">
                          <a:effectLst/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지역</a:t>
                      </a:r>
                      <a:endParaRPr lang="en-US" altLang="ko-KR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="" xmlns:a16="http://schemas.microsoft.com/office/drawing/2014/main" val="3593310603"/>
                  </a:ext>
                </a:extLst>
              </a:tr>
              <a:tr h="176765">
                <a:tc rowSpan="18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핵심역량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rowSpan="6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자기 관리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대기업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78.8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16.5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67639578"/>
                  </a:ext>
                </a:extLst>
              </a:tr>
              <a:tr h="17676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강소기업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86.7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16.3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22678017"/>
                  </a:ext>
                </a:extLst>
              </a:tr>
              <a:tr h="17676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중소기업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73.0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15.9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723276513"/>
                  </a:ext>
                </a:extLst>
              </a:tr>
              <a:tr h="14242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공공기관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75.2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17.6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5548343"/>
                  </a:ext>
                </a:extLst>
              </a:tr>
              <a:tr h="14242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75.0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19.3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4242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75.5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16.9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76765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rowSpan="6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협업 능력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대기업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76.5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17.7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20677199"/>
                  </a:ext>
                </a:extLst>
              </a:tr>
              <a:tr h="17676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강소기업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73.3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24.2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57522626"/>
                  </a:ext>
                </a:extLst>
              </a:tr>
              <a:tr h="17676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중소기업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72.2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18.6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21407137"/>
                  </a:ext>
                </a:extLst>
              </a:tr>
              <a:tr h="14242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공공기관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71.2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22.4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345561047"/>
                  </a:ext>
                </a:extLst>
              </a:tr>
              <a:tr h="14242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21.5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4242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72.8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19.7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76765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rowSpan="6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자율적 리더십</a:t>
                      </a:r>
                      <a:endParaRPr lang="en-US" altLang="ko-KR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대기업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83.5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16.2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48021699"/>
                  </a:ext>
                </a:extLst>
              </a:tr>
              <a:tr h="17676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강소기업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17.9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643479212"/>
                  </a:ext>
                </a:extLst>
              </a:tr>
              <a:tr h="17676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중소기업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73.9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15.1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99700182"/>
                  </a:ext>
                </a:extLst>
              </a:tr>
              <a:tr h="14242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공공기관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19.1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169479048"/>
                  </a:ext>
                </a:extLst>
              </a:tr>
              <a:tr h="14242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17.1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4242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77.9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16.8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76765">
                <a:tc rowSpan="6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전공역량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rowSpan="6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전공역량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대기업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14.1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885494139"/>
                  </a:ext>
                </a:extLst>
              </a:tr>
              <a:tr h="17676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강소기업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85.0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15.2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24098565"/>
                  </a:ext>
                </a:extLst>
              </a:tr>
              <a:tr h="17676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중소기업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76.5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16.6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720573519"/>
                  </a:ext>
                </a:extLst>
              </a:tr>
              <a:tr h="14242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공공기관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77.6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15.9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06276232"/>
                  </a:ext>
                </a:extLst>
              </a:tr>
              <a:tr h="14242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85.0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10.0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  <a:tr h="14242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78.8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15.4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579690" y="1529104"/>
            <a:ext cx="43208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b="1" dirty="0" smtClean="0">
                <a:latin typeface="+mn-ea"/>
              </a:rPr>
              <a:t>[</a:t>
            </a:r>
            <a:r>
              <a:rPr lang="ko-KR" altLang="en-US" sz="1300" b="1" dirty="0" smtClean="0">
                <a:latin typeface="+mn-ea"/>
              </a:rPr>
              <a:t>지역에 따른 요인 만족도</a:t>
            </a:r>
            <a:r>
              <a:rPr lang="en-US" altLang="ko-KR" sz="1300" b="1" dirty="0" smtClean="0">
                <a:latin typeface="+mn-ea"/>
              </a:rPr>
              <a:t>]</a:t>
            </a:r>
            <a:endParaRPr lang="ko-KR" altLang="en-US" sz="1300" b="1" dirty="0">
              <a:latin typeface="+mn-ea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0385361"/>
              </p:ext>
            </p:extLst>
          </p:nvPr>
        </p:nvGraphicFramePr>
        <p:xfrm>
          <a:off x="581060" y="1866007"/>
          <a:ext cx="4318062" cy="4306565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898062">
                  <a:extLst>
                    <a:ext uri="{9D8B030D-6E8A-4147-A177-3AD203B41FA5}">
                      <a16:colId xmlns="" xmlns:a16="http://schemas.microsoft.com/office/drawing/2014/main" val="3999500022"/>
                    </a:ext>
                  </a:extLst>
                </a:gridCol>
                <a:gridCol w="1368000">
                  <a:extLst>
                    <a:ext uri="{9D8B030D-6E8A-4147-A177-3AD203B41FA5}">
                      <a16:colId xmlns="" xmlns:a16="http://schemas.microsoft.com/office/drawing/2014/main" val="2249502015"/>
                    </a:ext>
                  </a:extLst>
                </a:gridCol>
                <a:gridCol w="684000">
                  <a:extLst>
                    <a:ext uri="{9D8B030D-6E8A-4147-A177-3AD203B41FA5}">
                      <a16:colId xmlns="" xmlns:a16="http://schemas.microsoft.com/office/drawing/2014/main" val="2314093689"/>
                    </a:ext>
                  </a:extLst>
                </a:gridCol>
                <a:gridCol w="684000">
                  <a:extLst>
                    <a:ext uri="{9D8B030D-6E8A-4147-A177-3AD203B41FA5}">
                      <a16:colId xmlns="" xmlns:a16="http://schemas.microsoft.com/office/drawing/2014/main" val="3899485399"/>
                    </a:ext>
                  </a:extLst>
                </a:gridCol>
                <a:gridCol w="684000">
                  <a:extLst>
                    <a:ext uri="{9D8B030D-6E8A-4147-A177-3AD203B41FA5}">
                      <a16:colId xmlns="" xmlns:a16="http://schemas.microsoft.com/office/drawing/2014/main" val="2335151070"/>
                    </a:ext>
                  </a:extLst>
                </a:gridCol>
              </a:tblGrid>
              <a:tr h="207365">
                <a:tc gridSpan="2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u="none" strike="noStrike" dirty="0" smtClean="0">
                          <a:effectLst/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지역</a:t>
                      </a:r>
                      <a:endParaRPr lang="en-US" altLang="ko-KR" sz="10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0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extLst>
                  <a:ext uri="{0D108BD9-81ED-4DB2-BD59-A6C34878D82A}">
                    <a16:rowId xmlns="" xmlns:a16="http://schemas.microsoft.com/office/drawing/2014/main" val="3593310603"/>
                  </a:ext>
                </a:extLst>
              </a:tr>
              <a:tr h="179675">
                <a:tc rowSpan="24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핵심역량</a:t>
                      </a:r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rowSpan="6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문제해결 능력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대기업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77.6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17.1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067639578"/>
                  </a:ext>
                </a:extLst>
              </a:tr>
              <a:tr h="179675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강소기업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86.7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16.3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79675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중소기업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74.8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14.9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5120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공공기관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80.8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16.8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151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78.3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18.0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151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77.7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16.2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79675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rowSpan="6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분석적 사고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대기업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17.3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79675"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4763" marR="4763" marT="4763" marB="0" anchor="ctr"/>
                </a:tc>
                <a:tc v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강소기업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83.3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15.1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422678017"/>
                  </a:ext>
                </a:extLst>
              </a:tr>
              <a:tr h="179675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중소기업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73.5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15.8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723276513"/>
                  </a:ext>
                </a:extLst>
              </a:tr>
              <a:tr h="115120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vMerge="1">
                  <a:txBody>
                    <a:bodyPr/>
                    <a:lstStyle/>
                    <a:p>
                      <a:pPr algn="ctr" fontAlgn="t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공공기관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72.8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19.0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5548343"/>
                  </a:ext>
                </a:extLst>
              </a:tr>
              <a:tr h="1151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75.0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17.3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151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75.1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17.0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79675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rowSpan="6">
                  <a:txBody>
                    <a:bodyPr/>
                    <a:lstStyle/>
                    <a:p>
                      <a:pPr algn="ctr" fontAlgn="ctr" latinLnBrk="0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융합적 사고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대기업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18.7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720677199"/>
                  </a:ext>
                </a:extLst>
              </a:tr>
              <a:tr h="1796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강소기업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83.3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15.1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57522626"/>
                  </a:ext>
                </a:extLst>
              </a:tr>
              <a:tr h="1796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중소기업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76.1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17.2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21407137"/>
                  </a:ext>
                </a:extLst>
              </a:tr>
              <a:tr h="1151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l" fontAlgn="t"/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Gulim" panose="020B0600000101010101" pitchFamily="50" charset="-127"/>
                        <a:ea typeface="Gulim" panose="020B0600000101010101" pitchFamily="50" charset="-127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공공기관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78.4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19.9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345561047"/>
                  </a:ext>
                </a:extLst>
              </a:tr>
              <a:tr h="1151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19.1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1512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78.1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18.0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79675">
                <a:tc vMerge="1">
                  <a:txBody>
                    <a:bodyPr/>
                    <a:lstStyle/>
                    <a:p>
                      <a:pPr algn="ctr" fontAlgn="ctr" latinLnBrk="0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763" marR="4763" marT="4763" marB="0" anchor="ctr"/>
                </a:tc>
                <a:tc rowSpan="6">
                  <a:txBody>
                    <a:bodyPr/>
                    <a:lstStyle/>
                    <a:p>
                      <a:pPr algn="ctr" fontAlgn="t"/>
                      <a:r>
                        <a:rPr lang="ko-KR" altLang="en-US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창조적 표현</a:t>
                      </a:r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대기업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78.8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16.5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48021699"/>
                  </a:ext>
                </a:extLst>
              </a:tr>
              <a:tr h="1796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강소기업</a:t>
                      </a:r>
                      <a:endParaRPr lang="ko-KR" alt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86.7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16.3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16082043"/>
                  </a:ext>
                </a:extLst>
              </a:tr>
              <a:tr h="17967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중소기업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73.9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15.7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533018212"/>
                  </a:ext>
                </a:extLst>
              </a:tr>
              <a:tr h="5989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공공기관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75.2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20.2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22819927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71.7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18.0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75.5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17.3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199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19802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+mn-ea"/>
                <a:ea typeface="+mn-ea"/>
              </a:rPr>
              <a:t>2. </a:t>
            </a:r>
            <a:r>
              <a:rPr lang="ko-KR" altLang="en-US" dirty="0" smtClean="0">
                <a:latin typeface="+mn-ea"/>
                <a:ea typeface="+mn-ea"/>
              </a:rPr>
              <a:t>속성별 만족도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>
                <a:solidFill>
                  <a:schemeClr val="tx1"/>
                </a:solidFill>
              </a:rPr>
              <a:t>다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  <a:r>
              <a:rPr lang="ko-KR" altLang="en-US" dirty="0" smtClean="0">
                <a:solidFill>
                  <a:schemeClr val="tx1"/>
                </a:solidFill>
              </a:rPr>
              <a:t>업종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21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586433" y="800708"/>
            <a:ext cx="8907976" cy="612068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ko-KR" altLang="en-US" sz="1400" b="1" dirty="0" smtClean="0"/>
              <a:t>종합 만족도는 국제 및 외국기관</a:t>
            </a:r>
            <a:r>
              <a:rPr lang="en-US" altLang="ko-KR" sz="1400" b="1" dirty="0"/>
              <a:t>,</a:t>
            </a:r>
            <a:r>
              <a:rPr lang="en-US" altLang="ko-KR" sz="1400" b="1" dirty="0" smtClean="0"/>
              <a:t> </a:t>
            </a:r>
            <a:r>
              <a:rPr lang="ko-KR" altLang="en-US" sz="1400" b="1" dirty="0" smtClean="0"/>
              <a:t>대학혁신은 농업</a:t>
            </a:r>
            <a:r>
              <a:rPr lang="en-US" altLang="ko-KR" sz="1400" b="1" dirty="0" smtClean="0"/>
              <a:t>/</a:t>
            </a:r>
            <a:r>
              <a:rPr lang="ko-KR" altLang="en-US" sz="1400" b="1" dirty="0" smtClean="0"/>
              <a:t>임업</a:t>
            </a:r>
            <a:r>
              <a:rPr lang="en-US" altLang="ko-KR" sz="1400" b="1" dirty="0" smtClean="0"/>
              <a:t>/</a:t>
            </a:r>
            <a:r>
              <a:rPr lang="ko-KR" altLang="en-US" sz="1400" b="1" dirty="0" smtClean="0"/>
              <a:t>어업</a:t>
            </a:r>
            <a:r>
              <a:rPr lang="en-US" altLang="ko-KR" sz="1400" b="1" dirty="0" smtClean="0"/>
              <a:t>/</a:t>
            </a:r>
            <a:r>
              <a:rPr lang="ko-KR" altLang="en-US" sz="1400" b="1" dirty="0" smtClean="0"/>
              <a:t>광업에서 </a:t>
            </a:r>
            <a:endParaRPr lang="en-US" altLang="ko-KR" sz="1400" b="1" dirty="0" smtClean="0"/>
          </a:p>
          <a:p>
            <a:pPr marL="0" indent="0" algn="ctr">
              <a:buNone/>
            </a:pPr>
            <a:r>
              <a:rPr lang="ko-KR" altLang="en-US" sz="1400" b="1" dirty="0" smtClean="0"/>
              <a:t>만족도가 가장 높게 나타남</a:t>
            </a:r>
            <a:endParaRPr lang="ko-KR" altLang="en-US" sz="1400" b="1" dirty="0"/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7367710"/>
              </p:ext>
            </p:extLst>
          </p:nvPr>
        </p:nvGraphicFramePr>
        <p:xfrm>
          <a:off x="522347" y="1880829"/>
          <a:ext cx="4320000" cy="4330513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14063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153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="" xmlns:a16="http://schemas.microsoft.com/office/drawing/2014/main" val="1020352819"/>
                    </a:ext>
                  </a:extLst>
                </a:gridCol>
              </a:tblGrid>
              <a:tr h="24484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업종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4507">
                <a:tc rowSpan="19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종합 만족도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71.8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15.6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어업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광업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76.5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15.9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1484071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제조업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69.5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15.7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08037664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전기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가스 및 수도사업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54.0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84663682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건설업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74.2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14.7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2236311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도매 및 소매업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14.4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931897527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숙박 및 </a:t>
                      </a:r>
                      <a:r>
                        <a:rPr lang="ko-KR" alt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음식업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71.3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11.5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66812640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운수업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73.5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6.4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4820505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통신업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64.0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18.4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10715083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금융 및 보험업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61.8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20.3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934091359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부동산 및 임대업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60.0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30754807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69.9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12.9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828586475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공공행정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국방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사회보장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61.7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24.3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4569157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교육서비스업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77.8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13.8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25621691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보건 및 사회복지사업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74.0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13.7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119806350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오락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문화 및 운동관련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77.7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11.6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10876311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개인서비스업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76.3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14.2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93023733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국제 및 외국기관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86.0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16653725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62.1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Gulim" panose="020B0600000101010101" pitchFamily="50" charset="-127"/>
                          <a:ea typeface="Gulim" panose="020B0600000101010101" pitchFamily="50" charset="-127"/>
                        </a:rPr>
                        <a:t>17.1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2318780"/>
                  </a:ext>
                </a:extLst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530042"/>
              </p:ext>
            </p:extLst>
          </p:nvPr>
        </p:nvGraphicFramePr>
        <p:xfrm>
          <a:off x="5061012" y="1880829"/>
          <a:ext cx="4320000" cy="4330513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14063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153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="" xmlns:a16="http://schemas.microsoft.com/office/drawing/2014/main" val="1020352819"/>
                    </a:ext>
                  </a:extLst>
                </a:gridCol>
              </a:tblGrid>
              <a:tr h="24484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업종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4507">
                <a:tc rowSpan="19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대학혁신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68.4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어업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광업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83.3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22.3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21484071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제조업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68.6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08037664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전기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가스 및 수도사업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284663682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건설업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70.3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2236311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도매 및 소매업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76.8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18.8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31897527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숙박 및 </a:t>
                      </a:r>
                      <a:r>
                        <a:rPr lang="ko-KR" alt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음식업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69.0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66812640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운수업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66.5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4820505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통신업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63.0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10715083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금융 및 보험업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934091359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부동산 및 임대업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30754807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67.1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828586475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공공행정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국방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사회보장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61.3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26.5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4569157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교육서비스업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76.5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25621691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보건 및 사회복지사업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68.1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119806350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오락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문화 및 운동관련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10876311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개인서비스업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69.0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10.1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93023733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국제 및 외국기관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67.0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16653725"/>
                  </a:ext>
                </a:extLst>
              </a:tr>
              <a:tr h="21450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59.5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2318780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579690" y="1529104"/>
            <a:ext cx="43208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b="1" dirty="0" smtClean="0">
                <a:latin typeface="+mn-ea"/>
              </a:rPr>
              <a:t>[</a:t>
            </a:r>
            <a:r>
              <a:rPr lang="ko-KR" altLang="en-US" sz="1300" b="1" dirty="0" smtClean="0">
                <a:latin typeface="+mn-ea"/>
              </a:rPr>
              <a:t>업종에 따른 영역 만족도</a:t>
            </a:r>
            <a:r>
              <a:rPr lang="en-US" altLang="ko-KR" sz="1300" b="1" dirty="0" smtClean="0">
                <a:latin typeface="+mn-ea"/>
              </a:rPr>
              <a:t>]</a:t>
            </a:r>
            <a:endParaRPr lang="ko-KR" altLang="en-US" sz="13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24458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19802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+mn-ea"/>
                <a:ea typeface="+mn-ea"/>
              </a:rPr>
              <a:t>2. </a:t>
            </a:r>
            <a:r>
              <a:rPr lang="ko-KR" altLang="en-US" dirty="0" smtClean="0">
                <a:latin typeface="+mn-ea"/>
                <a:ea typeface="+mn-ea"/>
              </a:rPr>
              <a:t>속성별 만족도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>
                <a:solidFill>
                  <a:schemeClr val="tx1"/>
                </a:solidFill>
              </a:rPr>
              <a:t>다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  <a:r>
              <a:rPr lang="ko-KR" altLang="en-US" dirty="0" smtClean="0">
                <a:solidFill>
                  <a:schemeClr val="tx1"/>
                </a:solidFill>
              </a:rPr>
              <a:t>업종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22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577274" y="800708"/>
            <a:ext cx="8907976" cy="540060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ko-KR" altLang="en-US" sz="1400" b="1" dirty="0" smtClean="0"/>
              <a:t>대학인식은 오락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문화 및 운동관련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현장실습은 도매 및 소매업에서 </a:t>
            </a:r>
            <a:endParaRPr lang="en-US" altLang="ko-KR" sz="1400" b="1" dirty="0" smtClean="0"/>
          </a:p>
          <a:p>
            <a:pPr marL="0" indent="0" algn="ctr">
              <a:buNone/>
            </a:pPr>
            <a:r>
              <a:rPr lang="ko-KR" altLang="en-US" sz="1400" b="1" dirty="0" smtClean="0"/>
              <a:t>만족도가 가장 높게 나타남</a:t>
            </a:r>
            <a:endParaRPr lang="ko-KR" altLang="en-US" sz="1400" b="1" dirty="0"/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6703087"/>
              </p:ext>
            </p:extLst>
          </p:nvPr>
        </p:nvGraphicFramePr>
        <p:xfrm>
          <a:off x="522347" y="1880828"/>
          <a:ext cx="4320000" cy="4497637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14063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153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="" xmlns:a16="http://schemas.microsoft.com/office/drawing/2014/main" val="1020352819"/>
                    </a:ext>
                  </a:extLst>
                </a:gridCol>
              </a:tblGrid>
              <a:tr h="11373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업종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3303">
                <a:tc rowSpan="19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대학인식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69.6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어업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광업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1484071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제조업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71.1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08037664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전기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가스 및 수도사업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284663682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건설업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2236311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도매 및 소매업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77.5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931897527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숙박 및 </a:t>
                      </a:r>
                      <a:r>
                        <a:rPr lang="ko-KR" alt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음식업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66812640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운수업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62.5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4820505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통신업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65.0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21.2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10715083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금융 및 보험업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61.3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934091359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부동산 및 임대업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30754807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67.5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828586475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공공행정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국방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사회보장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61.5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25.5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4569157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교육서비스업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76.8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25621691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보건 및 사회복지사업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68.6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119806350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오락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문화 및 운동관련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80.8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10.7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10876311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개인서비스업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93023733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국제 및 외국기관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16653725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59.7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2318780"/>
                  </a:ext>
                </a:extLst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3755354"/>
              </p:ext>
            </p:extLst>
          </p:nvPr>
        </p:nvGraphicFramePr>
        <p:xfrm>
          <a:off x="5061012" y="1880828"/>
          <a:ext cx="4320000" cy="4497637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14063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153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="" xmlns:a16="http://schemas.microsoft.com/office/drawing/2014/main" val="1020352819"/>
                    </a:ext>
                  </a:extLst>
                </a:gridCol>
              </a:tblGrid>
              <a:tr h="9914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업종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3303">
                <a:tc rowSpan="19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현장실습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79.5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어업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광업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21.4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1484071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제조업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08037664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전기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가스 및 수도사업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284663682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건설업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83.5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23.3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2236311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도매 및 소매업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91.8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9.9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31897527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숙박 및 </a:t>
                      </a:r>
                      <a:r>
                        <a:rPr lang="ko-KR" alt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음식업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66812640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운수업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4820505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통신업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10715083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금융 및 보험업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934091359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부동산 및 임대업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30754807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828586475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공공행정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국방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사회보장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4569157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교육서비스업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89.2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25621691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보건 및 사회복지사업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119806350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오락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문화 및 운동관련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76.5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10876311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개인서비스업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93023733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국제 및 외국기관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16653725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2318780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79690" y="1529104"/>
            <a:ext cx="43208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b="1" dirty="0" smtClean="0">
                <a:latin typeface="+mn-ea"/>
              </a:rPr>
              <a:t>[</a:t>
            </a:r>
            <a:r>
              <a:rPr lang="ko-KR" altLang="en-US" sz="1300" b="1" dirty="0" smtClean="0">
                <a:latin typeface="+mn-ea"/>
              </a:rPr>
              <a:t>업종에 따른 영역 만족도</a:t>
            </a:r>
            <a:r>
              <a:rPr lang="en-US" altLang="ko-KR" sz="1300" b="1" dirty="0" smtClean="0">
                <a:latin typeface="+mn-ea"/>
              </a:rPr>
              <a:t>]</a:t>
            </a:r>
            <a:endParaRPr lang="ko-KR" altLang="en-US" sz="13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9415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19802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+mn-ea"/>
                <a:ea typeface="+mn-ea"/>
              </a:rPr>
              <a:t>2. </a:t>
            </a:r>
            <a:r>
              <a:rPr lang="ko-KR" altLang="en-US" dirty="0" smtClean="0">
                <a:latin typeface="+mn-ea"/>
                <a:ea typeface="+mn-ea"/>
              </a:rPr>
              <a:t>속성별 만족도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>
                <a:solidFill>
                  <a:schemeClr val="tx1"/>
                </a:solidFill>
              </a:rPr>
              <a:t>다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  <a:r>
              <a:rPr lang="ko-KR" altLang="en-US" dirty="0" smtClean="0">
                <a:solidFill>
                  <a:schemeClr val="tx1"/>
                </a:solidFill>
              </a:rPr>
              <a:t>업종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23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577274" y="744372"/>
            <a:ext cx="8907976" cy="538162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ko-KR" altLang="en-US" sz="1400" b="1" dirty="0" smtClean="0"/>
              <a:t>핵심역량은 개인서비스업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전공역량은</a:t>
            </a:r>
            <a:r>
              <a:rPr lang="en-US" altLang="ko-KR" sz="1400" b="1" dirty="0" smtClean="0"/>
              <a:t> </a:t>
            </a:r>
            <a:r>
              <a:rPr lang="ko-KR" altLang="en-US" sz="1400" b="1" dirty="0" smtClean="0"/>
              <a:t>운수업에서 </a:t>
            </a:r>
            <a:endParaRPr lang="en-US" altLang="ko-KR" sz="1400" b="1" dirty="0" smtClean="0"/>
          </a:p>
          <a:p>
            <a:pPr marL="0" indent="0" algn="ctr">
              <a:buNone/>
            </a:pPr>
            <a:r>
              <a:rPr lang="ko-KR" altLang="en-US" sz="1400" b="1" dirty="0" smtClean="0"/>
              <a:t>만족도가 가장 높게 나타남</a:t>
            </a:r>
            <a:endParaRPr lang="ko-KR" altLang="en-US" sz="1400" b="1" dirty="0"/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7563576"/>
              </p:ext>
            </p:extLst>
          </p:nvPr>
        </p:nvGraphicFramePr>
        <p:xfrm>
          <a:off x="522347" y="1880828"/>
          <a:ext cx="4320000" cy="4497637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14063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153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="" xmlns:a16="http://schemas.microsoft.com/office/drawing/2014/main" val="1020352819"/>
                    </a:ext>
                  </a:extLst>
                </a:gridCol>
              </a:tblGrid>
              <a:tr h="11373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업종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3303">
                <a:tc rowSpan="19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핵심역량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77.4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어업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광업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28.3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1484071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제조업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74.7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08037664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전기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가스 및 수도사업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284663682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건설업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2236311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도매 및 소매업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931897527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숙박 및 </a:t>
                      </a:r>
                      <a:r>
                        <a:rPr lang="ko-KR" alt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음식업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82.0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66812640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운수업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4820505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통신업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10715083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금융 및 보험업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934091359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부동산 및 임대업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30754807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828586475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공공행정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국방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사회보장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67.8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25.2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4569157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교육서비스업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76.0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25621691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보건 및 사회복지사업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119806350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오락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문화 및 운동관련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10876311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개인서비스업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93.0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93023733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국제 및 외국기관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92.0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16653725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77.0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2318780"/>
                  </a:ext>
                </a:extLst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586266"/>
              </p:ext>
            </p:extLst>
          </p:nvPr>
        </p:nvGraphicFramePr>
        <p:xfrm>
          <a:off x="5061012" y="1880828"/>
          <a:ext cx="4320000" cy="4497637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14063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153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="" xmlns:a16="http://schemas.microsoft.com/office/drawing/2014/main" val="1020352819"/>
                    </a:ext>
                  </a:extLst>
                </a:gridCol>
              </a:tblGrid>
              <a:tr h="9914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업종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3303">
                <a:tc rowSpan="19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전공역량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어업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광업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28.3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1484071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제조업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71.5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08037664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전기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가스 및 수도사업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284663682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건설업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2236311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도매 및 소매업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931897527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숙박 및 </a:t>
                      </a:r>
                      <a:r>
                        <a:rPr lang="ko-KR" alt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음식업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66812640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운수업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54820505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통신업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10715083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금융 및 보험업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934091359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부동산 및 임대업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30754807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828586475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공공행정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국방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사회보장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65.0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25.1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4569157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교육서비스업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25621691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보건 및 사회복지사업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81.0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119806350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오락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문화 및 운동관련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10876311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개인서비스업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93023733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국제 및 외국기관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16653725"/>
                  </a:ext>
                </a:extLst>
              </a:tr>
              <a:tr h="22330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71.7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2318780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79690" y="1529104"/>
            <a:ext cx="43208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b="1" dirty="0" smtClean="0">
                <a:latin typeface="+mn-ea"/>
              </a:rPr>
              <a:t>[</a:t>
            </a:r>
            <a:r>
              <a:rPr lang="ko-KR" altLang="en-US" sz="1300" b="1" dirty="0" smtClean="0">
                <a:latin typeface="+mn-ea"/>
              </a:rPr>
              <a:t>업종에 따른 영역 만족도</a:t>
            </a:r>
            <a:r>
              <a:rPr lang="en-US" altLang="ko-KR" sz="1300" b="1" dirty="0" smtClean="0">
                <a:latin typeface="+mn-ea"/>
              </a:rPr>
              <a:t>]</a:t>
            </a:r>
            <a:endParaRPr lang="ko-KR" altLang="en-US" sz="13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1746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19802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+mn-ea"/>
                <a:ea typeface="+mn-ea"/>
              </a:rPr>
              <a:t>2. </a:t>
            </a:r>
            <a:r>
              <a:rPr lang="ko-KR" altLang="en-US" dirty="0" smtClean="0">
                <a:latin typeface="+mn-ea"/>
                <a:ea typeface="+mn-ea"/>
              </a:rPr>
              <a:t>속성별 만족도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>
                <a:solidFill>
                  <a:schemeClr val="tx1"/>
                </a:solidFill>
              </a:rPr>
              <a:t>다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  <a:r>
              <a:rPr lang="ko-KR" altLang="en-US" dirty="0" smtClean="0">
                <a:solidFill>
                  <a:schemeClr val="tx1"/>
                </a:solidFill>
              </a:rPr>
              <a:t>업종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24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577274" y="744372"/>
            <a:ext cx="8907976" cy="538162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ko-KR" altLang="en-US" sz="1400" b="1" dirty="0" smtClean="0"/>
              <a:t>책임감은 개인 서비스업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다문화 수용은</a:t>
            </a:r>
            <a:r>
              <a:rPr lang="en-US" altLang="ko-KR" sz="1400" b="1" dirty="0" smtClean="0"/>
              <a:t> </a:t>
            </a:r>
            <a:r>
              <a:rPr lang="ko-KR" altLang="en-US" sz="1400" b="1" dirty="0" smtClean="0"/>
              <a:t>운수업에</a:t>
            </a:r>
            <a:r>
              <a:rPr lang="en-US" altLang="ko-KR" sz="1400" b="1" dirty="0"/>
              <a:t> </a:t>
            </a:r>
            <a:endParaRPr lang="en-US" altLang="ko-KR" sz="1400" b="1" dirty="0" smtClean="0"/>
          </a:p>
          <a:p>
            <a:pPr marL="0" indent="0" algn="ctr">
              <a:buNone/>
            </a:pPr>
            <a:r>
              <a:rPr lang="ko-KR" altLang="en-US" sz="1400" b="1" dirty="0" smtClean="0"/>
              <a:t>만족도가 가장 높게 나타남</a:t>
            </a:r>
            <a:endParaRPr lang="ko-KR" altLang="en-US" sz="1400" b="1" dirty="0"/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0617053"/>
              </p:ext>
            </p:extLst>
          </p:nvPr>
        </p:nvGraphicFramePr>
        <p:xfrm>
          <a:off x="522347" y="1880828"/>
          <a:ext cx="4320000" cy="4356489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14063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153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="" xmlns:a16="http://schemas.microsoft.com/office/drawing/2014/main" val="1020352819"/>
                    </a:ext>
                  </a:extLst>
                </a:gridCol>
              </a:tblGrid>
              <a:tr h="29008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업종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4150">
                <a:tc rowSpan="1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책임감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77.4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어업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광업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28.3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148407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제조업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74.7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08037664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건설업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223631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도매 및 소매업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931897527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숙박 및 </a:t>
                      </a:r>
                      <a:r>
                        <a:rPr lang="ko-KR" alt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음식업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82.0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66812640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운수업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482050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금융 및 보험업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934091359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82858647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공공행정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국방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사회보장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67.8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25.2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4569157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교육서비스업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76.0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2562169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보건 및 사회복지사업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119806350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오락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문화 및 운동관련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1087631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개인서비스업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93.0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93023733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국제 및 외국기관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92.0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1665372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77.0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2318780"/>
                  </a:ext>
                </a:extLst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825212"/>
              </p:ext>
            </p:extLst>
          </p:nvPr>
        </p:nvGraphicFramePr>
        <p:xfrm>
          <a:off x="5061012" y="1880828"/>
          <a:ext cx="4320000" cy="4356489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14063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153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="" xmlns:a16="http://schemas.microsoft.com/office/drawing/2014/main" val="1020352819"/>
                    </a:ext>
                  </a:extLst>
                </a:gridCol>
              </a:tblGrid>
              <a:tr h="29008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업종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4150">
                <a:tc rowSpan="16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다문화 수용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어업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광업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28.3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148407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제조업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71.5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08037664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건설업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223631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도매 및 소매업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931897527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숙박 및 </a:t>
                      </a:r>
                      <a:r>
                        <a:rPr lang="ko-KR" alt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음식업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66812640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운수업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5482050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금융 및 보험업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934091359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82858647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공공행정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국방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사회보장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65.0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25.1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4569157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교육서비스업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2562169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보건 및 사회복지사업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81.0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119806350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오락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문화 및 운동관련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1087631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개인서비스업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93023733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국제 및 외국기관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1665372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71.7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2318780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79690" y="1529104"/>
            <a:ext cx="43208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b="1" dirty="0" smtClean="0">
                <a:latin typeface="+mn-ea"/>
              </a:rPr>
              <a:t>[</a:t>
            </a:r>
            <a:r>
              <a:rPr lang="ko-KR" altLang="en-US" sz="1300" b="1" dirty="0" smtClean="0">
                <a:latin typeface="+mn-ea"/>
              </a:rPr>
              <a:t>핵심역량에 따른 요인 만족도</a:t>
            </a:r>
            <a:r>
              <a:rPr lang="en-US" altLang="ko-KR" sz="1300" b="1" dirty="0" smtClean="0">
                <a:latin typeface="+mn-ea"/>
              </a:rPr>
              <a:t>]</a:t>
            </a:r>
            <a:endParaRPr lang="ko-KR" altLang="en-US" sz="13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0087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19802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+mn-ea"/>
                <a:ea typeface="+mn-ea"/>
              </a:rPr>
              <a:t>2. </a:t>
            </a:r>
            <a:r>
              <a:rPr lang="ko-KR" altLang="en-US" dirty="0" smtClean="0">
                <a:latin typeface="+mn-ea"/>
                <a:ea typeface="+mn-ea"/>
              </a:rPr>
              <a:t>속성별 만족도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>
                <a:solidFill>
                  <a:schemeClr val="tx1"/>
                </a:solidFill>
              </a:rPr>
              <a:t>다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  <a:r>
              <a:rPr lang="ko-KR" altLang="en-US" dirty="0" smtClean="0">
                <a:solidFill>
                  <a:schemeClr val="tx1"/>
                </a:solidFill>
              </a:rPr>
              <a:t>업종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25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577274" y="744372"/>
            <a:ext cx="8907976" cy="538162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ko-KR" altLang="en-US" sz="1400" b="1" dirty="0" smtClean="0"/>
              <a:t>공동체 의식은 숙박 및 </a:t>
            </a:r>
            <a:r>
              <a:rPr lang="ko-KR" altLang="en-US" sz="1400" b="1" dirty="0" err="1" smtClean="0"/>
              <a:t>음식업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운수업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개인서비스업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지적 통찰력은</a:t>
            </a:r>
            <a:r>
              <a:rPr lang="en-US" altLang="ko-KR" sz="1400" b="1" dirty="0" smtClean="0"/>
              <a:t> </a:t>
            </a:r>
            <a:r>
              <a:rPr lang="ko-KR" altLang="en-US" sz="1400" b="1" dirty="0" smtClean="0"/>
              <a:t>운수업에서 </a:t>
            </a:r>
            <a:endParaRPr lang="en-US" altLang="ko-KR" sz="1400" b="1" dirty="0" smtClean="0"/>
          </a:p>
          <a:p>
            <a:pPr marL="0" indent="0" algn="ctr">
              <a:buNone/>
            </a:pPr>
            <a:r>
              <a:rPr lang="ko-KR" altLang="en-US" sz="1400" b="1" dirty="0" smtClean="0"/>
              <a:t>가장 높게 나타남</a:t>
            </a:r>
            <a:endParaRPr lang="ko-KR" altLang="en-US" sz="1400" b="1" dirty="0"/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509194"/>
              </p:ext>
            </p:extLst>
          </p:nvPr>
        </p:nvGraphicFramePr>
        <p:xfrm>
          <a:off x="522347" y="1880828"/>
          <a:ext cx="4320000" cy="4356489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14063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153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="" xmlns:a16="http://schemas.microsoft.com/office/drawing/2014/main" val="1020352819"/>
                    </a:ext>
                  </a:extLst>
                </a:gridCol>
              </a:tblGrid>
              <a:tr h="29008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업종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4150">
                <a:tc rowSpan="1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공동체 의식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어업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광업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28.3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148407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제조업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08037664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건설업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223631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도매 및 소매업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931897527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숙박 및 </a:t>
                      </a:r>
                      <a:r>
                        <a:rPr lang="ko-KR" alt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음식업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66812640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운수업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5482050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금융 및 보험업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934091359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82858647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공공행정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국방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사회보장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4569157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교육서비스업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2562169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보건 및 사회복지사업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81.5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119806350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오락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문화 및 운동관련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1087631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개인서비스업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93023733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국제 및 외국기관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1665372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2318780"/>
                  </a:ext>
                </a:extLst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570045"/>
              </p:ext>
            </p:extLst>
          </p:nvPr>
        </p:nvGraphicFramePr>
        <p:xfrm>
          <a:off x="5061012" y="1880828"/>
          <a:ext cx="4320000" cy="4356489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14063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153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="" xmlns:a16="http://schemas.microsoft.com/office/drawing/2014/main" val="1020352819"/>
                    </a:ext>
                  </a:extLst>
                </a:gridCol>
              </a:tblGrid>
              <a:tr h="29008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업종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4150">
                <a:tc rowSpan="16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지적 통찰력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어업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광업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28.3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148407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제조업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08037664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건설업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223631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도매 및 소매업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76.0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931897527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숙박 및 </a:t>
                      </a:r>
                      <a:r>
                        <a:rPr lang="ko-KR" alt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음식업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66812640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운수업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5482050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금융 및 보험업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934091359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85.0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82858647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공공행정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국방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사회보장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66.7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27.3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4569157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교육서비스업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82.9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21.4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2562169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보건 및 사회복지사업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77.7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119806350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오락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문화 및 운동관련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1087631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개인서비스업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93023733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국제 및 외국기관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1665372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2318780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79690" y="1529104"/>
            <a:ext cx="43208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b="1" dirty="0" smtClean="0">
                <a:latin typeface="+mn-ea"/>
              </a:rPr>
              <a:t>[</a:t>
            </a:r>
            <a:r>
              <a:rPr lang="ko-KR" altLang="en-US" sz="1300" b="1" dirty="0" smtClean="0">
                <a:latin typeface="+mn-ea"/>
              </a:rPr>
              <a:t>핵심역량에 따른 요인 만족도</a:t>
            </a:r>
            <a:r>
              <a:rPr lang="en-US" altLang="ko-KR" sz="1300" b="1" dirty="0" smtClean="0">
                <a:latin typeface="+mn-ea"/>
              </a:rPr>
              <a:t>]</a:t>
            </a:r>
            <a:endParaRPr lang="ko-KR" altLang="en-US" sz="13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2510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19802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+mn-ea"/>
                <a:ea typeface="+mn-ea"/>
              </a:rPr>
              <a:t>2. </a:t>
            </a:r>
            <a:r>
              <a:rPr lang="ko-KR" altLang="en-US" dirty="0" smtClean="0">
                <a:latin typeface="+mn-ea"/>
                <a:ea typeface="+mn-ea"/>
              </a:rPr>
              <a:t>속성별 만족도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>
                <a:solidFill>
                  <a:schemeClr val="tx1"/>
                </a:solidFill>
              </a:rPr>
              <a:t>다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  <a:r>
              <a:rPr lang="ko-KR" altLang="en-US" dirty="0" smtClean="0">
                <a:solidFill>
                  <a:schemeClr val="tx1"/>
                </a:solidFill>
              </a:rPr>
              <a:t>업종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26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577274" y="744372"/>
            <a:ext cx="8907976" cy="538162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ko-KR" altLang="en-US" sz="1400" b="1" dirty="0" smtClean="0"/>
              <a:t>비판적 사고는 숙박 및 </a:t>
            </a:r>
            <a:r>
              <a:rPr lang="ko-KR" altLang="en-US" sz="1400" b="1" dirty="0" err="1" smtClean="0"/>
              <a:t>음식업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개인서비스업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문제해결 능력은</a:t>
            </a:r>
            <a:r>
              <a:rPr lang="en-US" altLang="ko-KR" sz="1400" b="1" dirty="0" smtClean="0"/>
              <a:t> </a:t>
            </a:r>
            <a:r>
              <a:rPr lang="ko-KR" altLang="en-US" sz="1400" b="1" dirty="0" smtClean="0"/>
              <a:t>국제 및 외국기관에서 </a:t>
            </a:r>
            <a:endParaRPr lang="en-US" altLang="ko-KR" sz="1400" b="1" dirty="0" smtClean="0"/>
          </a:p>
          <a:p>
            <a:pPr marL="0" indent="0" algn="ctr">
              <a:buNone/>
            </a:pPr>
            <a:r>
              <a:rPr lang="ko-KR" altLang="en-US" sz="1400" b="1" dirty="0" smtClean="0"/>
              <a:t>만족도가 가장 높게 나타남</a:t>
            </a:r>
            <a:endParaRPr lang="ko-KR" altLang="en-US" sz="1400" b="1" dirty="0"/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0171352"/>
              </p:ext>
            </p:extLst>
          </p:nvPr>
        </p:nvGraphicFramePr>
        <p:xfrm>
          <a:off x="522347" y="1880828"/>
          <a:ext cx="4320000" cy="4356489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14063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153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="" xmlns:a16="http://schemas.microsoft.com/office/drawing/2014/main" val="1020352819"/>
                    </a:ext>
                  </a:extLst>
                </a:gridCol>
              </a:tblGrid>
              <a:tr h="29008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업종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4150">
                <a:tc rowSpan="1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비판적 사고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81.5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어업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광업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28.3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148407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제조업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08037664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건설업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223631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도매 및 소매업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931897527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숙박 및 </a:t>
                      </a:r>
                      <a:r>
                        <a:rPr lang="ko-KR" alt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음식업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66812640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운수업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482050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금융 및 보험업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934091359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85.0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82858647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공공행정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국방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사회보장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24.2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4569157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교육서비스업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82.9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2562169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보건 및 사회복지사업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83.1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119806350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오락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문화 및 운동관련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1087631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개인서비스업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93023733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국제 및 외국기관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1665372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2318780"/>
                  </a:ext>
                </a:extLst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9005093"/>
              </p:ext>
            </p:extLst>
          </p:nvPr>
        </p:nvGraphicFramePr>
        <p:xfrm>
          <a:off x="5061012" y="1880828"/>
          <a:ext cx="4320000" cy="4356489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14063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153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="" xmlns:a16="http://schemas.microsoft.com/office/drawing/2014/main" val="1020352819"/>
                    </a:ext>
                  </a:extLst>
                </a:gridCol>
              </a:tblGrid>
              <a:tr h="29008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업종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4150">
                <a:tc rowSpan="16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문제해결 능력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77.7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어업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광업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28.3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148407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제조업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08037664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건설업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223631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도매 및 소매업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84.0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931897527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숙박 및 </a:t>
                      </a:r>
                      <a:r>
                        <a:rPr lang="ko-KR" alt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음식업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66812640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운수업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5482050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금융 및 보험업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66.7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934091359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82858647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공공행정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국방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사회보장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24.2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4569157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교육서비스업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74.3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2562169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보건 및 사회복지사업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119806350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오락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문화 및 운동관련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1087631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개인서비스업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93023733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국제 및 외국기관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1665372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2318780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79690" y="1529104"/>
            <a:ext cx="43208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b="1" dirty="0" smtClean="0">
                <a:latin typeface="+mn-ea"/>
              </a:rPr>
              <a:t>[</a:t>
            </a:r>
            <a:r>
              <a:rPr lang="ko-KR" altLang="en-US" sz="1300" b="1" dirty="0" smtClean="0">
                <a:latin typeface="+mn-ea"/>
              </a:rPr>
              <a:t>핵심역량에 따른 요인 만족도</a:t>
            </a:r>
            <a:r>
              <a:rPr lang="en-US" altLang="ko-KR" sz="1300" b="1" dirty="0" smtClean="0">
                <a:latin typeface="+mn-ea"/>
              </a:rPr>
              <a:t>]</a:t>
            </a:r>
            <a:endParaRPr lang="ko-KR" altLang="en-US" sz="13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400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19802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+mn-ea"/>
                <a:ea typeface="+mn-ea"/>
              </a:rPr>
              <a:t>2. </a:t>
            </a:r>
            <a:r>
              <a:rPr lang="ko-KR" altLang="en-US" dirty="0" smtClean="0">
                <a:latin typeface="+mn-ea"/>
                <a:ea typeface="+mn-ea"/>
              </a:rPr>
              <a:t>속성별 만족도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>
                <a:solidFill>
                  <a:schemeClr val="tx1"/>
                </a:solidFill>
              </a:rPr>
              <a:t>다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  <a:r>
              <a:rPr lang="ko-KR" altLang="en-US" dirty="0" smtClean="0">
                <a:solidFill>
                  <a:schemeClr val="tx1"/>
                </a:solidFill>
              </a:rPr>
              <a:t>업종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27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577274" y="744372"/>
            <a:ext cx="8907976" cy="538162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ko-KR" altLang="en-US" sz="1400" b="1" dirty="0" smtClean="0"/>
              <a:t>분석적 사고는 개인서비스업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융합적 사고는</a:t>
            </a:r>
            <a:r>
              <a:rPr lang="en-US" altLang="ko-KR" sz="1400" b="1" dirty="0" smtClean="0"/>
              <a:t> </a:t>
            </a:r>
            <a:r>
              <a:rPr lang="ko-KR" altLang="en-US" sz="1400" b="1" dirty="0" smtClean="0"/>
              <a:t>운수업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개인서비스업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국제 및 외국기관에서 </a:t>
            </a:r>
            <a:endParaRPr lang="en-US" altLang="ko-KR" sz="1400" b="1" dirty="0" smtClean="0"/>
          </a:p>
          <a:p>
            <a:pPr marL="0" indent="0" algn="ctr">
              <a:buNone/>
            </a:pPr>
            <a:r>
              <a:rPr lang="ko-KR" altLang="en-US" sz="1400" b="1" dirty="0" smtClean="0"/>
              <a:t>만족도가 가장 높게 나타남</a:t>
            </a:r>
            <a:endParaRPr lang="ko-KR" altLang="en-US" sz="1400" b="1" dirty="0"/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5580949"/>
              </p:ext>
            </p:extLst>
          </p:nvPr>
        </p:nvGraphicFramePr>
        <p:xfrm>
          <a:off x="522347" y="1880828"/>
          <a:ext cx="4320000" cy="4356489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14063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153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="" xmlns:a16="http://schemas.microsoft.com/office/drawing/2014/main" val="1020352819"/>
                    </a:ext>
                  </a:extLst>
                </a:gridCol>
              </a:tblGrid>
              <a:tr h="29008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업종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4150">
                <a:tc rowSpan="1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분석적 사고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어업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광업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28.3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148407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제조업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76.9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08037664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건설업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223631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도매 및 소매업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84.0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931897527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숙박 및 </a:t>
                      </a:r>
                      <a:r>
                        <a:rPr lang="ko-KR" alt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음식업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66812640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운수업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482050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금융 및 보험업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934091359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82858647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공공행정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국방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사회보장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66.7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27.3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4569157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교육서비스업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74.3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2562169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보건 및 사회복지사업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74.2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119806350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오락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문화 및 운동관련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1087631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개인서비스업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93023733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국제 및 외국기관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1665372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76.7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2318780"/>
                  </a:ext>
                </a:extLst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960517"/>
              </p:ext>
            </p:extLst>
          </p:nvPr>
        </p:nvGraphicFramePr>
        <p:xfrm>
          <a:off x="5061012" y="1880828"/>
          <a:ext cx="4320000" cy="4356489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14063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153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="" xmlns:a16="http://schemas.microsoft.com/office/drawing/2014/main" val="1020352819"/>
                    </a:ext>
                  </a:extLst>
                </a:gridCol>
              </a:tblGrid>
              <a:tr h="29008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업종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4150">
                <a:tc rowSpan="16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융합적 사고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어업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광업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28.3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148407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제조업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23.3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08037664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건설업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223631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도매 및 소매업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84.0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931897527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숙박 및 </a:t>
                      </a:r>
                      <a:r>
                        <a:rPr lang="ko-KR" alt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음식업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66812640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운수업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5482050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금융 및 보험업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934091359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82858647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공공행정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국방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사회보장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66.7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27.3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4569157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교육서비스업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74.3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2562169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보건 및 사회복지사업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79.2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119806350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오락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문화 및 운동관련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1087631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개인서비스업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93023733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국제 및 외국기관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1665372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2318780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79690" y="1529104"/>
            <a:ext cx="43208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b="1" dirty="0" smtClean="0">
                <a:latin typeface="+mn-ea"/>
              </a:rPr>
              <a:t>[</a:t>
            </a:r>
            <a:r>
              <a:rPr lang="ko-KR" altLang="en-US" sz="1300" b="1" dirty="0" smtClean="0">
                <a:latin typeface="+mn-ea"/>
              </a:rPr>
              <a:t>핵심역량에 따른 요인 만족도</a:t>
            </a:r>
            <a:r>
              <a:rPr lang="en-US" altLang="ko-KR" sz="1300" b="1" dirty="0" smtClean="0">
                <a:latin typeface="+mn-ea"/>
              </a:rPr>
              <a:t>]</a:t>
            </a:r>
            <a:endParaRPr lang="ko-KR" altLang="en-US" sz="13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75446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19802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+mn-ea"/>
                <a:ea typeface="+mn-ea"/>
              </a:rPr>
              <a:t>2. </a:t>
            </a:r>
            <a:r>
              <a:rPr lang="ko-KR" altLang="en-US" dirty="0" smtClean="0">
                <a:latin typeface="+mn-ea"/>
                <a:ea typeface="+mn-ea"/>
              </a:rPr>
              <a:t>속성별 만족도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>
                <a:solidFill>
                  <a:schemeClr val="tx1"/>
                </a:solidFill>
              </a:rPr>
              <a:t>다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  <a:r>
              <a:rPr lang="ko-KR" altLang="en-US" dirty="0" smtClean="0">
                <a:solidFill>
                  <a:schemeClr val="tx1"/>
                </a:solidFill>
              </a:rPr>
              <a:t>업종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28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577274" y="744372"/>
            <a:ext cx="8907976" cy="538162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ko-KR" altLang="en-US" sz="1400" b="1" dirty="0" smtClean="0"/>
              <a:t>창조적 표현은 개인서비스업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국제 및 외국기관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자기 관리는 </a:t>
            </a:r>
            <a:r>
              <a:rPr lang="ko-KR" altLang="en-US" sz="1400" b="1" dirty="0"/>
              <a:t>농업</a:t>
            </a:r>
            <a:r>
              <a:rPr lang="en-US" altLang="ko-KR" sz="1400" b="1" dirty="0"/>
              <a:t>/</a:t>
            </a:r>
            <a:r>
              <a:rPr lang="ko-KR" altLang="en-US" sz="1400" b="1" dirty="0"/>
              <a:t>임업</a:t>
            </a:r>
            <a:r>
              <a:rPr lang="en-US" altLang="ko-KR" sz="1400" b="1" dirty="0"/>
              <a:t>/</a:t>
            </a:r>
            <a:r>
              <a:rPr lang="ko-KR" altLang="en-US" sz="1400" b="1" dirty="0"/>
              <a:t>어업</a:t>
            </a:r>
            <a:r>
              <a:rPr lang="en-US" altLang="ko-KR" sz="1400" b="1" dirty="0"/>
              <a:t>/</a:t>
            </a:r>
            <a:r>
              <a:rPr lang="ko-KR" altLang="en-US" sz="1400" b="1" dirty="0"/>
              <a:t>광업</a:t>
            </a:r>
            <a:r>
              <a:rPr lang="en-US" altLang="ko-KR" sz="1400" b="1" dirty="0"/>
              <a:t>, </a:t>
            </a:r>
            <a:r>
              <a:rPr lang="ko-KR" altLang="en-US" sz="1400" b="1" dirty="0" smtClean="0"/>
              <a:t>도매 및 소매업</a:t>
            </a:r>
            <a:r>
              <a:rPr lang="en-US" altLang="ko-KR" sz="1400" b="1" dirty="0" smtClean="0"/>
              <a:t>, </a:t>
            </a:r>
          </a:p>
          <a:p>
            <a:pPr marL="0" indent="0" algn="ctr">
              <a:buNone/>
            </a:pPr>
            <a:r>
              <a:rPr lang="ko-KR" altLang="en-US" sz="1400" b="1" dirty="0" smtClean="0"/>
              <a:t>금융 및 보험업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사업서비스업에서 만족도가 가장 높게 나타남</a:t>
            </a:r>
            <a:endParaRPr lang="ko-KR" altLang="en-US" sz="1400" b="1" dirty="0"/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6119407"/>
              </p:ext>
            </p:extLst>
          </p:nvPr>
        </p:nvGraphicFramePr>
        <p:xfrm>
          <a:off x="522347" y="1880828"/>
          <a:ext cx="4320000" cy="4356489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14063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153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="" xmlns:a16="http://schemas.microsoft.com/office/drawing/2014/main" val="1020352819"/>
                    </a:ext>
                  </a:extLst>
                </a:gridCol>
              </a:tblGrid>
              <a:tr h="29008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업종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4150">
                <a:tc rowSpan="1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창조적 표현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어업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광업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28.3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82148407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제조업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76.9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08037664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건설업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223631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도매 및 소매업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76.0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931897527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숙박 및 </a:t>
                      </a:r>
                      <a:r>
                        <a:rPr lang="ko-KR" alt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음식업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66812640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운수업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482050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금융 및 보험업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934091359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82858647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공공행정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국방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사회보장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23.4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4569157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교육서비스업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22.7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2562169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보건 및 사회복지사업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76.2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119806350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오락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문화 및 운동관련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1087631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개인서비스업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93023733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국제 및 외국기관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1665372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2318780"/>
                  </a:ext>
                </a:extLst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7062422"/>
              </p:ext>
            </p:extLst>
          </p:nvPr>
        </p:nvGraphicFramePr>
        <p:xfrm>
          <a:off x="5061012" y="1880828"/>
          <a:ext cx="4320000" cy="4356489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14063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153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="" xmlns:a16="http://schemas.microsoft.com/office/drawing/2014/main" val="1020352819"/>
                    </a:ext>
                  </a:extLst>
                </a:gridCol>
              </a:tblGrid>
              <a:tr h="29008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업종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4150">
                <a:tc rowSpan="16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자기 관리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어업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광업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28.3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2148407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제조업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08037664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건설업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223631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도매 및 소매업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14.1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31897527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숙박 및 </a:t>
                      </a:r>
                      <a:r>
                        <a:rPr lang="ko-KR" alt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음식업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66812640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운수업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25482050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금융 및 보험업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34091359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2858647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공공행정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국방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사회보장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21.0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4569157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교육서비스업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68.6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2562169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보건 및 사회복지사업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76.2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119806350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오락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문화 및 운동관련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1087631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개인서비스업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93023733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국제 및 외국기관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41665372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2318780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79690" y="1529104"/>
            <a:ext cx="43208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b="1" dirty="0" smtClean="0">
                <a:latin typeface="+mn-ea"/>
              </a:rPr>
              <a:t>[</a:t>
            </a:r>
            <a:r>
              <a:rPr lang="ko-KR" altLang="en-US" sz="1300" b="1" dirty="0" smtClean="0">
                <a:latin typeface="+mn-ea"/>
              </a:rPr>
              <a:t>핵심역량에 따른 요인 만족도</a:t>
            </a:r>
            <a:r>
              <a:rPr lang="en-US" altLang="ko-KR" sz="1300" b="1" dirty="0" smtClean="0">
                <a:latin typeface="+mn-ea"/>
              </a:rPr>
              <a:t>]</a:t>
            </a:r>
            <a:endParaRPr lang="ko-KR" altLang="en-US" sz="13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8186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4294967295"/>
          </p:nvPr>
        </p:nvSpPr>
        <p:spPr>
          <a:xfrm>
            <a:off x="6213140" y="2202779"/>
            <a:ext cx="1628775" cy="3035300"/>
          </a:xfrm>
          <a:prstGeom prst="rect">
            <a:avLst/>
          </a:prstGeom>
        </p:spPr>
        <p:txBody>
          <a:bodyPr/>
          <a:lstStyle/>
          <a:p>
            <a:pPr marL="342900" indent="-342900" latinLnBrk="1">
              <a:spcAft>
                <a:spcPts val="1200"/>
              </a:spcAft>
              <a:buAutoNum type="arabicPeriod"/>
            </a:pPr>
            <a:r>
              <a:rPr lang="ko-KR" altLang="en-US" sz="1600" b="1" dirty="0">
                <a:solidFill>
                  <a:schemeClr val="tx1"/>
                </a:solidFill>
              </a:rPr>
              <a:t>조사 </a:t>
            </a:r>
            <a:r>
              <a:rPr lang="ko-KR" altLang="en-US" sz="1600" b="1" dirty="0" smtClean="0">
                <a:solidFill>
                  <a:schemeClr val="tx1"/>
                </a:solidFill>
              </a:rPr>
              <a:t>목적</a:t>
            </a:r>
            <a:endParaRPr lang="ko-KR" altLang="en-US" sz="1600" b="1" dirty="0">
              <a:solidFill>
                <a:schemeClr val="tx1"/>
              </a:solidFill>
            </a:endParaRPr>
          </a:p>
          <a:p>
            <a:pPr marL="342900" indent="-342900" latinLnBrk="1">
              <a:spcAft>
                <a:spcPts val="1200"/>
              </a:spcAft>
              <a:buAutoNum type="arabicPeriod"/>
            </a:pPr>
            <a:r>
              <a:rPr lang="ko-KR" altLang="en-US" sz="1600" b="1" dirty="0">
                <a:solidFill>
                  <a:schemeClr val="tx1"/>
                </a:solidFill>
              </a:rPr>
              <a:t>측정 모형</a:t>
            </a:r>
          </a:p>
          <a:p>
            <a:pPr marL="342900" indent="-342900" latinLnBrk="1">
              <a:spcAft>
                <a:spcPts val="1200"/>
              </a:spcAft>
              <a:buAutoNum type="arabicPeriod"/>
            </a:pPr>
            <a:r>
              <a:rPr lang="ko-KR" altLang="en-US" sz="1600" b="1" dirty="0">
                <a:solidFill>
                  <a:schemeClr val="tx1"/>
                </a:solidFill>
              </a:rPr>
              <a:t>수행 절차</a:t>
            </a:r>
          </a:p>
          <a:p>
            <a:pPr marL="342900" indent="-342900" latinLnBrk="1">
              <a:spcAft>
                <a:spcPts val="1200"/>
              </a:spcAft>
              <a:buAutoNum type="arabicPeriod"/>
            </a:pPr>
            <a:r>
              <a:rPr lang="ko-KR" altLang="en-US" sz="1600" b="1" dirty="0">
                <a:solidFill>
                  <a:schemeClr val="tx1"/>
                </a:solidFill>
              </a:rPr>
              <a:t>조사 설계</a:t>
            </a:r>
          </a:p>
          <a:p>
            <a:pPr marL="342900" indent="-342900" latinLnBrk="1">
              <a:spcAft>
                <a:spcPts val="1200"/>
              </a:spcAft>
              <a:buAutoNum type="arabicPeriod"/>
            </a:pPr>
            <a:r>
              <a:rPr lang="ko-KR" altLang="en-US" sz="1600" b="1" dirty="0" smtClean="0"/>
              <a:t>응답자 현황</a:t>
            </a:r>
            <a:endParaRPr lang="en-US" altLang="ko-KR" sz="1600" b="1" dirty="0" smtClean="0">
              <a:solidFill>
                <a:schemeClr val="tx1"/>
              </a:solidFill>
            </a:endParaRPr>
          </a:p>
          <a:p>
            <a:pPr marL="342900" indent="-342900" latinLnBrk="1">
              <a:spcAft>
                <a:spcPts val="1200"/>
              </a:spcAft>
              <a:buAutoNum type="arabicPeriod"/>
            </a:pPr>
            <a:endParaRPr lang="ko-KR" altLang="en-US" sz="1600" dirty="0"/>
          </a:p>
        </p:txBody>
      </p:sp>
      <p:sp>
        <p:nvSpPr>
          <p:cNvPr id="4" name="제목 3"/>
          <p:cNvSpPr>
            <a:spLocks noGrp="1"/>
          </p:cNvSpPr>
          <p:nvPr>
            <p:ph type="ctrTitle" idx="4294967295"/>
          </p:nvPr>
        </p:nvSpPr>
        <p:spPr>
          <a:xfrm>
            <a:off x="0" y="2205038"/>
            <a:ext cx="7705725" cy="911225"/>
          </a:xfrm>
          <a:prstGeom prst="rect">
            <a:avLst/>
          </a:prstGeom>
        </p:spPr>
        <p:txBody>
          <a:bodyPr>
            <a:normAutofit/>
          </a:bodyPr>
          <a:lstStyle/>
          <a:p>
            <a:pPr latinLnBrk="1"/>
            <a:r>
              <a:rPr lang="en-US" altLang="ko-KR" sz="2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Ⅰ. </a:t>
            </a:r>
            <a:r>
              <a:rPr lang="ko-KR" altLang="en-US" sz="28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조사 개요</a:t>
            </a:r>
            <a:endParaRPr lang="en-US" altLang="ko-KR" sz="2800" b="1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4267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19802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+mn-ea"/>
                <a:ea typeface="+mn-ea"/>
              </a:rPr>
              <a:t>2. </a:t>
            </a:r>
            <a:r>
              <a:rPr lang="ko-KR" altLang="en-US" dirty="0" smtClean="0">
                <a:latin typeface="+mn-ea"/>
                <a:ea typeface="+mn-ea"/>
              </a:rPr>
              <a:t>속성별 만족도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>
                <a:solidFill>
                  <a:schemeClr val="tx1"/>
                </a:solidFill>
              </a:rPr>
              <a:t>다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  <a:r>
              <a:rPr lang="ko-KR" altLang="en-US" dirty="0" smtClean="0">
                <a:solidFill>
                  <a:schemeClr val="tx1"/>
                </a:solidFill>
              </a:rPr>
              <a:t>업종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29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577274" y="744372"/>
            <a:ext cx="8907976" cy="538162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ko-KR" altLang="en-US" sz="1400" b="1" dirty="0" smtClean="0"/>
              <a:t>협업 능력은 개인서비스업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자율적 리더십은</a:t>
            </a:r>
            <a:r>
              <a:rPr lang="en-US" altLang="ko-KR" sz="1400" b="1" dirty="0" smtClean="0"/>
              <a:t> </a:t>
            </a:r>
            <a:r>
              <a:rPr lang="ko-KR" altLang="en-US" sz="1400" b="1" dirty="0" smtClean="0"/>
              <a:t>숙박 및 </a:t>
            </a:r>
            <a:r>
              <a:rPr lang="ko-KR" altLang="en-US" sz="1400" b="1" dirty="0" err="1" smtClean="0"/>
              <a:t>음식업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운수업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개인서비스업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국제 및 외국기관에서</a:t>
            </a:r>
            <a:r>
              <a:rPr lang="en-US" altLang="ko-KR" sz="1400" b="1" dirty="0"/>
              <a:t> </a:t>
            </a:r>
            <a:endParaRPr lang="en-US" altLang="ko-KR" sz="1400" b="1" dirty="0" smtClean="0"/>
          </a:p>
          <a:p>
            <a:pPr marL="0" indent="0" algn="ctr">
              <a:buNone/>
            </a:pPr>
            <a:r>
              <a:rPr lang="ko-KR" altLang="en-US" sz="1400" b="1" dirty="0" smtClean="0"/>
              <a:t>만족도가 가장 높게 나타남</a:t>
            </a:r>
            <a:endParaRPr lang="ko-KR" altLang="en-US" sz="1400" b="1" dirty="0"/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6906672"/>
              </p:ext>
            </p:extLst>
          </p:nvPr>
        </p:nvGraphicFramePr>
        <p:xfrm>
          <a:off x="522347" y="1880828"/>
          <a:ext cx="4320000" cy="4356489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14063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153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="" xmlns:a16="http://schemas.microsoft.com/office/drawing/2014/main" val="1020352819"/>
                    </a:ext>
                  </a:extLst>
                </a:gridCol>
              </a:tblGrid>
              <a:tr h="29008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업종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4150">
                <a:tc rowSpan="1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협업 능력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72.8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어업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광업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28.3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82148407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제조업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67.7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08037664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건설업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65.0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25.2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223631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도매 및 소매업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31897527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숙박 및 </a:t>
                      </a:r>
                      <a:r>
                        <a:rPr lang="ko-KR" alt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음식업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266812640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운수업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482050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금융 및 보험업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34091359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82858647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공공행정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국방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사회보장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29.4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4569157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교육서비스업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68.6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22.7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2562169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보건 및 사회복지사업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74.2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119806350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오락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문화 및 운동관련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1087631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개인서비스업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93023733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국제 및 외국기관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1665372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2318780"/>
                  </a:ext>
                </a:extLst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5872492"/>
              </p:ext>
            </p:extLst>
          </p:nvPr>
        </p:nvGraphicFramePr>
        <p:xfrm>
          <a:off x="5061012" y="1880828"/>
          <a:ext cx="4320000" cy="4356489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14063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8153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="" xmlns:a16="http://schemas.microsoft.com/office/drawing/2014/main" val="1020352819"/>
                    </a:ext>
                  </a:extLst>
                </a:gridCol>
              </a:tblGrid>
              <a:tr h="29008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업종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4150">
                <a:tc rowSpan="16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자율적 리더십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77.9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농업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어업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광업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28.3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148407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제조업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72.3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08037664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건설업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223631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도매 및 소매업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84.0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31897527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숙박 및 </a:t>
                      </a:r>
                      <a:r>
                        <a:rPr lang="ko-KR" altLang="en-US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음식업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66812640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운수업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5482050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금융 및 보험업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934091359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82858647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공공행정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국방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사회보장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66.7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27.3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4569157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교육서비스업</a:t>
                      </a:r>
                      <a:endParaRPr lang="en-US" altLang="ko-KR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72562169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보건 및 사회복지사업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79.2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119806350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오락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문화 및 운동관련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10876311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개인서비스업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93023733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국제 및 외국기관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16653725"/>
                  </a:ext>
                </a:extLst>
              </a:tr>
              <a:tr h="254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76.7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2318780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79690" y="1529104"/>
            <a:ext cx="4320801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300" b="1" dirty="0" smtClean="0">
                <a:latin typeface="+mn-ea"/>
              </a:rPr>
              <a:t>[</a:t>
            </a:r>
            <a:r>
              <a:rPr lang="ko-KR" altLang="en-US" sz="1300" b="1" dirty="0" smtClean="0">
                <a:latin typeface="+mn-ea"/>
              </a:rPr>
              <a:t>핵심역량에 따른 요인 만족도</a:t>
            </a:r>
            <a:r>
              <a:rPr lang="en-US" altLang="ko-KR" sz="1300" b="1" dirty="0" smtClean="0">
                <a:latin typeface="+mn-ea"/>
              </a:rPr>
              <a:t>]</a:t>
            </a:r>
            <a:endParaRPr lang="ko-KR" altLang="en-US" sz="13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8425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19442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+mn-ea"/>
                <a:ea typeface="+mn-ea"/>
              </a:rPr>
              <a:t>2. </a:t>
            </a:r>
            <a:r>
              <a:rPr lang="ko-KR" altLang="en-US" dirty="0" smtClean="0">
                <a:latin typeface="+mn-ea"/>
                <a:ea typeface="+mn-ea"/>
              </a:rPr>
              <a:t>속성별 만족도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>
                <a:solidFill>
                  <a:schemeClr val="tx1"/>
                </a:solidFill>
              </a:rPr>
              <a:t>라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  <a:r>
              <a:rPr lang="ko-KR" altLang="en-US" dirty="0" smtClean="0">
                <a:solidFill>
                  <a:schemeClr val="tx1"/>
                </a:solidFill>
              </a:rPr>
              <a:t>직급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30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577274" y="781346"/>
            <a:ext cx="8907976" cy="541337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ko-KR" altLang="en-US" sz="1400" b="1" dirty="0" smtClean="0"/>
              <a:t>종합 만족도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대학인식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핵심역량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전공역량은 부장급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대학혁신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현장실습은 경영층</a:t>
            </a:r>
            <a:r>
              <a:rPr lang="en-US" altLang="ko-KR" sz="1400" b="1" dirty="0" smtClean="0"/>
              <a:t>/</a:t>
            </a:r>
            <a:r>
              <a:rPr lang="ko-KR" altLang="en-US" sz="1400" b="1" dirty="0" smtClean="0"/>
              <a:t>임원에서 </a:t>
            </a:r>
            <a:endParaRPr lang="en-US" altLang="ko-KR" sz="1400" b="1" dirty="0" smtClean="0"/>
          </a:p>
          <a:p>
            <a:pPr marL="0" indent="0" algn="ctr">
              <a:buNone/>
            </a:pPr>
            <a:r>
              <a:rPr lang="ko-KR" altLang="en-US" sz="1400" b="1" dirty="0" smtClean="0"/>
              <a:t>만족도가 가장 높게 나타남</a:t>
            </a:r>
            <a:endParaRPr lang="ko-KR" altLang="en-US" sz="1400" b="1" dirty="0"/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2253051"/>
              </p:ext>
            </p:extLst>
          </p:nvPr>
        </p:nvGraphicFramePr>
        <p:xfrm>
          <a:off x="577274" y="1778072"/>
          <a:ext cx="4320000" cy="4517431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15203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6753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="" xmlns:a16="http://schemas.microsoft.com/office/drawing/2014/main" val="1020352819"/>
                    </a:ext>
                  </a:extLst>
                </a:gridCol>
              </a:tblGrid>
              <a:tr h="26916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직급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77011">
                <a:tc rowSpan="8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종합 만족도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경영층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임원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79.8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22.6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부장급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83.5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10.7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21484071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차장급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08037664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과장급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70.7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2236311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대리급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계장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주임급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69.0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266812640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사원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71.8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655058230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63.0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10715083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71.8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238431657"/>
                  </a:ext>
                </a:extLst>
              </a:tr>
              <a:tr h="177011">
                <a:tc rowSpan="8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대학혁신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경영층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임원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84.4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23.0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30754807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부장급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828586475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차장급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4569157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과장급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65.5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119806350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대리급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계장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주임급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67.0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93023733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사원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67.4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010904823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54.3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21.0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2318780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68.4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544888671"/>
                  </a:ext>
                </a:extLst>
              </a:tr>
              <a:tr h="177011">
                <a:tc rowSpan="8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대학인식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경영층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임원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81.7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23.4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928088819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부장급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85.0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10.5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28952360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차장급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77.5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936317590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과장급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66.8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730104628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대리급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계장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주임급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66.0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49075078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사원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69.4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951887853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62.9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348506767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69.6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084059594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77274" y="1459272"/>
            <a:ext cx="4320801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50" b="1" dirty="0" smtClean="0">
                <a:latin typeface="+mn-ea"/>
              </a:rPr>
              <a:t>[</a:t>
            </a:r>
            <a:r>
              <a:rPr lang="ko-KR" altLang="en-US" sz="1250" b="1" dirty="0" smtClean="0">
                <a:latin typeface="+mn-ea"/>
              </a:rPr>
              <a:t>직급에 따른 영역 만족도</a:t>
            </a:r>
            <a:r>
              <a:rPr lang="en-US" altLang="ko-KR" sz="1250" b="1" dirty="0" smtClean="0">
                <a:latin typeface="+mn-ea"/>
              </a:rPr>
              <a:t>]</a:t>
            </a:r>
            <a:endParaRPr lang="ko-KR" altLang="en-US" sz="1250" b="1" dirty="0">
              <a:latin typeface="+mn-ea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4910707"/>
              </p:ext>
            </p:extLst>
          </p:nvPr>
        </p:nvGraphicFramePr>
        <p:xfrm>
          <a:off x="5165250" y="1772567"/>
          <a:ext cx="4320000" cy="4508856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15852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026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="" xmlns:a16="http://schemas.microsoft.com/office/drawing/2014/main" val="1020352819"/>
                    </a:ext>
                  </a:extLst>
                </a:gridCol>
              </a:tblGrid>
              <a:tr h="2467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직급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77249">
                <a:tc rowSpan="8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현장실습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경영층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임원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84.7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17.5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부장급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83.5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159424437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차장급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93.0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635707209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과장급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22.6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697505862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대리급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계장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주임급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74.5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45120534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사원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165345673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37078919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79.5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62134750"/>
                  </a:ext>
                </a:extLst>
              </a:tr>
              <a:tr h="177249">
                <a:tc rowSpan="8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핵심역량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경영층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임원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82.0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868106836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부장급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83.3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6.1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차장급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71.5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12.0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568486455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과장급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77.2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22.8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대리급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계장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주임급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72.8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939935276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사원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88.0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20900426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77.4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77249">
                <a:tc rowSpan="8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전공역량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경영층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임원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63784203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부장급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83.3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5.8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차장급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698729183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과장급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대리급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계장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주임급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74.8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83845955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사원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99321110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766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19442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+mn-ea"/>
                <a:ea typeface="+mn-ea"/>
              </a:rPr>
              <a:t>2. </a:t>
            </a:r>
            <a:r>
              <a:rPr lang="ko-KR" altLang="en-US" dirty="0" smtClean="0">
                <a:latin typeface="+mn-ea"/>
                <a:ea typeface="+mn-ea"/>
              </a:rPr>
              <a:t>속성별 만족도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>
                <a:solidFill>
                  <a:schemeClr val="tx1"/>
                </a:solidFill>
              </a:rPr>
              <a:t>라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  <a:r>
              <a:rPr lang="ko-KR" altLang="en-US" dirty="0" smtClean="0">
                <a:solidFill>
                  <a:schemeClr val="tx1"/>
                </a:solidFill>
              </a:rPr>
              <a:t>직급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31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577274" y="781346"/>
            <a:ext cx="8907976" cy="541337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ko-KR" altLang="en-US" sz="1400" b="1" dirty="0" smtClean="0"/>
              <a:t>책임감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다문화 수용은 경영층</a:t>
            </a:r>
            <a:r>
              <a:rPr lang="en-US" altLang="ko-KR" sz="1400" b="1" dirty="0" smtClean="0"/>
              <a:t>/</a:t>
            </a:r>
            <a:r>
              <a:rPr lang="ko-KR" altLang="en-US" sz="1400" b="1" dirty="0" smtClean="0"/>
              <a:t>임원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공동체 의식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문제해결 능력은 부장급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지적 통찰력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비판적 사고는 </a:t>
            </a:r>
            <a:endParaRPr lang="en-US" altLang="ko-KR" sz="1400" b="1" dirty="0" smtClean="0"/>
          </a:p>
          <a:p>
            <a:pPr marL="0" indent="0" algn="ctr">
              <a:buNone/>
            </a:pPr>
            <a:r>
              <a:rPr lang="ko-KR" altLang="en-US" sz="1400" b="1" dirty="0" smtClean="0"/>
              <a:t>차장급에서 만족도가 가장 높게 나타남</a:t>
            </a:r>
            <a:endParaRPr lang="ko-KR" altLang="en-US" sz="1400" b="1" dirty="0"/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1877231"/>
              </p:ext>
            </p:extLst>
          </p:nvPr>
        </p:nvGraphicFramePr>
        <p:xfrm>
          <a:off x="577274" y="1778072"/>
          <a:ext cx="4320000" cy="4517431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15203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6753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="" xmlns:a16="http://schemas.microsoft.com/office/drawing/2014/main" val="1020352819"/>
                    </a:ext>
                  </a:extLst>
                </a:gridCol>
              </a:tblGrid>
              <a:tr h="26916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직급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77011">
                <a:tc rowSpan="8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책임감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경영층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임원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82.9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21.4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부장급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821484071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차장급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08037664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과장급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2236311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대리급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계장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주임급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71.7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266812640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사원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655058230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10715083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77.7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238431657"/>
                  </a:ext>
                </a:extLst>
              </a:tr>
              <a:tr h="177011">
                <a:tc rowSpan="8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다문화 수용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경영층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임원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88.6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15.7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30754807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부장급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828586475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차장급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4569157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과장급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25.8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119806350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대리급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계장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주임급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76.7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22.3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93023733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사원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82.4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010904823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2318780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81.5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544888671"/>
                  </a:ext>
                </a:extLst>
              </a:tr>
              <a:tr h="177011">
                <a:tc rowSpan="8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공동체 의식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경영층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임원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928088819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부장급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86.7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11.5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28952360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차장급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936317590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과장급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730104628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대리급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계장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주임급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76.2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49075078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사원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951887853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348506767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084059594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77274" y="1459272"/>
            <a:ext cx="4320801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50" b="1" dirty="0" smtClean="0">
                <a:latin typeface="+mn-ea"/>
              </a:rPr>
              <a:t>[</a:t>
            </a:r>
            <a:r>
              <a:rPr lang="ko-KR" altLang="en-US" sz="1250" b="1" dirty="0" smtClean="0">
                <a:latin typeface="+mn-ea"/>
              </a:rPr>
              <a:t>핵심역량에 따른 요인 만족도</a:t>
            </a:r>
            <a:r>
              <a:rPr lang="en-US" altLang="ko-KR" sz="1250" b="1" dirty="0" smtClean="0">
                <a:latin typeface="+mn-ea"/>
              </a:rPr>
              <a:t>]</a:t>
            </a:r>
            <a:endParaRPr lang="ko-KR" altLang="en-US" sz="1250" b="1" dirty="0">
              <a:latin typeface="+mn-ea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3543847"/>
              </p:ext>
            </p:extLst>
          </p:nvPr>
        </p:nvGraphicFramePr>
        <p:xfrm>
          <a:off x="5165250" y="1772567"/>
          <a:ext cx="4320000" cy="4508856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15852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026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="" xmlns:a16="http://schemas.microsoft.com/office/drawing/2014/main" val="1020352819"/>
                    </a:ext>
                  </a:extLst>
                </a:gridCol>
              </a:tblGrid>
              <a:tr h="2467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직급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77249">
                <a:tc rowSpan="8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지적 통찰력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경영층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임원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86.7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부장급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86.7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159424437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차장급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14.1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35707209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과장급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26.6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697505862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대리급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계장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주임급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45120534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사원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165345673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37078919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62134750"/>
                  </a:ext>
                </a:extLst>
              </a:tr>
              <a:tr h="177249">
                <a:tc rowSpan="8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비판적 사고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경영층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임원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868106836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부장급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86.7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23.1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차장급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14.1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8486455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과장급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76.7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대리급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계장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주임급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939935276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사원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83.0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20900426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81.5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77249">
                <a:tc rowSpan="8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문제해결 능력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경영층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임원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63784203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부장급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93.3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11.5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차장급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698729183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과장급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24.2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대리급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계장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주임급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83845955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사원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99321110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77.7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986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19442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+mn-ea"/>
                <a:ea typeface="+mn-ea"/>
              </a:rPr>
              <a:t>2. </a:t>
            </a:r>
            <a:r>
              <a:rPr lang="ko-KR" altLang="en-US" dirty="0" smtClean="0">
                <a:latin typeface="+mn-ea"/>
                <a:ea typeface="+mn-ea"/>
              </a:rPr>
              <a:t>속성별 만족도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>
                <a:solidFill>
                  <a:schemeClr val="tx1"/>
                </a:solidFill>
              </a:rPr>
              <a:t>라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  <a:r>
              <a:rPr lang="ko-KR" altLang="en-US" dirty="0" smtClean="0">
                <a:solidFill>
                  <a:schemeClr val="tx1"/>
                </a:solidFill>
              </a:rPr>
              <a:t>직급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32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577274" y="781346"/>
            <a:ext cx="8907976" cy="541337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ko-KR" altLang="en-US" sz="1400" b="1" dirty="0" smtClean="0"/>
              <a:t>분석적 사고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융합적 사고는 부장급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창조적 표현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자기 관리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협업 능력은 경영층</a:t>
            </a:r>
            <a:r>
              <a:rPr lang="en-US" altLang="ko-KR" sz="1400" b="1" dirty="0" smtClean="0"/>
              <a:t>/</a:t>
            </a:r>
            <a:r>
              <a:rPr lang="ko-KR" altLang="en-US" sz="1400" b="1" dirty="0" smtClean="0"/>
              <a:t>임원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자율적 리더십은</a:t>
            </a:r>
            <a:endParaRPr lang="en-US" altLang="ko-KR" sz="1400" b="1" dirty="0" smtClean="0"/>
          </a:p>
          <a:p>
            <a:pPr marL="0" indent="0" algn="ctr">
              <a:buNone/>
            </a:pPr>
            <a:r>
              <a:rPr lang="ko-KR" altLang="en-US" sz="1400" b="1" dirty="0" smtClean="0"/>
              <a:t>과장급에서 만족도가 가장 높게 나타남</a:t>
            </a:r>
            <a:endParaRPr lang="ko-KR" altLang="en-US" sz="1400" b="1" dirty="0"/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8532353"/>
              </p:ext>
            </p:extLst>
          </p:nvPr>
        </p:nvGraphicFramePr>
        <p:xfrm>
          <a:off x="577274" y="1778072"/>
          <a:ext cx="4320000" cy="4517431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15203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6753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="" xmlns:a16="http://schemas.microsoft.com/office/drawing/2014/main" val="1020352819"/>
                    </a:ext>
                  </a:extLst>
                </a:gridCol>
              </a:tblGrid>
              <a:tr h="26916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직급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77011">
                <a:tc rowSpan="8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분석적 사고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경영층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임원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17.9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부장급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86.7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11.5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821484071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차장급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108037664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과장급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24.2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22236311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대리급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계장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주임급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266812640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사원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76.1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655058230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710715083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238431657"/>
                  </a:ext>
                </a:extLst>
              </a:tr>
              <a:tr h="177011">
                <a:tc rowSpan="8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융합적 사고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경영층</a:t>
                      </a:r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임원</a:t>
                      </a:r>
                      <a:endParaRPr lang="ko-KR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83.3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15.1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30754807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부장급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86.7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11.5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828586475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차장급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84569157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과장급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76.7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29.4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119806350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대리급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계장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주임급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72.4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13.4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493023733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사원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79.4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18.4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010904823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52318780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78.1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544888671"/>
                  </a:ext>
                </a:extLst>
              </a:tr>
              <a:tr h="177011">
                <a:tc rowSpan="8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창조적 표현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경영층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임원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83.3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15.1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28088819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부장급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728952360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차장급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936317590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과장급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30.1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730104628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대리급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계장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주임급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15.9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349075078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사원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951887853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348506767"/>
                  </a:ext>
                </a:extLst>
              </a:tr>
              <a:tr h="17701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17.3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4084059594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77274" y="1459272"/>
            <a:ext cx="4320801" cy="284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50" b="1" dirty="0" smtClean="0">
                <a:latin typeface="+mn-ea"/>
              </a:rPr>
              <a:t>[</a:t>
            </a:r>
            <a:r>
              <a:rPr lang="ko-KR" altLang="en-US" sz="1250" b="1" dirty="0" smtClean="0">
                <a:latin typeface="+mn-ea"/>
              </a:rPr>
              <a:t>핵심역량에 따른 요인 만족도</a:t>
            </a:r>
            <a:r>
              <a:rPr lang="en-US" altLang="ko-KR" sz="1250" b="1" dirty="0" smtClean="0">
                <a:latin typeface="+mn-ea"/>
              </a:rPr>
              <a:t>]</a:t>
            </a:r>
            <a:endParaRPr lang="ko-KR" altLang="en-US" sz="1250" b="1" dirty="0">
              <a:latin typeface="+mn-ea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1169817"/>
              </p:ext>
            </p:extLst>
          </p:nvPr>
        </p:nvGraphicFramePr>
        <p:xfrm>
          <a:off x="5165250" y="1772567"/>
          <a:ext cx="4320000" cy="4508856"/>
        </p:xfrm>
        <a:graphic>
          <a:graphicData uri="http://schemas.openxmlformats.org/drawingml/2006/table">
            <a:tbl>
              <a:tblPr firstRow="1">
                <a:tableStyleId>{BDBED569-4797-4DF1-A0F4-6AAB3CD982D8}</a:tableStyleId>
              </a:tblPr>
              <a:tblGrid>
                <a:gridCol w="15852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026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64000">
                  <a:extLst>
                    <a:ext uri="{9D8B030D-6E8A-4147-A177-3AD203B41FA5}">
                      <a16:colId xmlns="" xmlns:a16="http://schemas.microsoft.com/office/drawing/2014/main" val="1020352819"/>
                    </a:ext>
                  </a:extLst>
                </a:gridCol>
              </a:tblGrid>
              <a:tr h="2467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200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직급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평균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dirty="0" smtClean="0">
                          <a:latin typeface="+mn-ea"/>
                          <a:ea typeface="+mn-ea"/>
                        </a:rPr>
                        <a:t>표준편차</a:t>
                      </a:r>
                      <a:endParaRPr lang="en-US" altLang="ko-KR" sz="1200" dirty="0" smtClean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77249">
                <a:tc rowSpan="8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자기 관리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경영층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임원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17.9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부장급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159424437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차장급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28.3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635707209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과장급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27.6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697505862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대리급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계장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주임급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74.3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245120534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사원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165345673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37078919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75.5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62134750"/>
                  </a:ext>
                </a:extLst>
              </a:tr>
              <a:tr h="177249">
                <a:tc rowSpan="8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협업 능력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경영층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임원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17.9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68106836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부장급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11.5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차장급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568486455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과장급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24.5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대리급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계장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주임급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68.6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2939935276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사원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20900426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72.8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19.7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77249">
                <a:tc rowSpan="8"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latin typeface="+mn-ea"/>
                          <a:ea typeface="+mn-ea"/>
                        </a:rPr>
                        <a:t>자율적 리더십</a:t>
                      </a:r>
                      <a:endParaRPr lang="ko-KR" altLang="en-US" sz="1200" b="1" dirty="0">
                        <a:latin typeface="+mn-ea"/>
                        <a:ea typeface="+mn-ea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경영층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임원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17.9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63784203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부장급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20.0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차장급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70.0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14.1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698729183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과장급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83.3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19.7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대리급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계장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주임급</a:t>
                      </a:r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14.9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3483845955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사원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79.1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16.9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100.0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-</a:t>
                      </a:r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</a:p>
                  </a:txBody>
                  <a:tcPr marL="9525" marR="9525" marT="9525" marB="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999321110"/>
                  </a:ext>
                </a:extLst>
              </a:tr>
              <a:tr h="17724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전체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77.9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16.8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4092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xfrm>
            <a:off x="668524" y="179348"/>
            <a:ext cx="20162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latin typeface="+mn-ea"/>
                <a:ea typeface="+mn-ea"/>
              </a:rPr>
              <a:t>3</a:t>
            </a:r>
            <a:r>
              <a:rPr lang="en-US" altLang="ko-KR" dirty="0" smtClean="0">
                <a:latin typeface="+mn-ea"/>
                <a:ea typeface="+mn-ea"/>
              </a:rPr>
              <a:t>. </a:t>
            </a:r>
            <a:r>
              <a:rPr lang="ko-KR" altLang="en-US" dirty="0" smtClean="0">
                <a:latin typeface="+mn-ea"/>
                <a:ea typeface="+mn-ea"/>
              </a:rPr>
              <a:t>기타 부가 사항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가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의견</a:t>
            </a:r>
            <a:endParaRPr lang="ko-KR" altLang="en-US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33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sz="quarter" idx="4294967295"/>
          </p:nvPr>
        </p:nvSpPr>
        <p:spPr>
          <a:xfrm>
            <a:off x="583452" y="798102"/>
            <a:ext cx="8901797" cy="542643"/>
          </a:xfrm>
          <a:prstGeom prst="roundRect">
            <a:avLst>
              <a:gd name="adj" fmla="val 7143"/>
            </a:avLst>
          </a:prstGeom>
          <a:ln w="28575"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pPr marL="0" indent="0" algn="ctr">
              <a:lnSpc>
                <a:spcPct val="170000"/>
              </a:lnSpc>
              <a:buNone/>
            </a:pPr>
            <a:r>
              <a:rPr lang="ko-KR" altLang="en-US" sz="1400" b="1" dirty="0" smtClean="0"/>
              <a:t>산업체 의견 및 건의사항 결과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긍정 </a:t>
            </a:r>
            <a:r>
              <a:rPr lang="en-US" altLang="ko-KR" sz="1400" b="1" dirty="0" smtClean="0"/>
              <a:t>29.5%, </a:t>
            </a:r>
            <a:r>
              <a:rPr lang="ko-KR" altLang="en-US" sz="1400" b="1" dirty="0"/>
              <a:t>중립 </a:t>
            </a:r>
            <a:r>
              <a:rPr lang="en-US" altLang="ko-KR" sz="1400" b="1" dirty="0"/>
              <a:t>9.1% 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부정 및 제언 </a:t>
            </a:r>
            <a:r>
              <a:rPr lang="en-US" altLang="ko-KR" sz="1400" b="1" dirty="0" smtClean="0"/>
              <a:t>61.4%</a:t>
            </a:r>
            <a:r>
              <a:rPr lang="ko-KR" altLang="en-US" sz="1400" b="1" dirty="0" smtClean="0"/>
              <a:t>로 나타남 </a:t>
            </a:r>
            <a:endParaRPr lang="ko-KR" altLang="en-US" sz="1400" b="1" dirty="0"/>
          </a:p>
        </p:txBody>
      </p:sp>
      <p:graphicFrame>
        <p:nvGraphicFramePr>
          <p:cNvPr id="7" name="차트 6"/>
          <p:cNvGraphicFramePr/>
          <p:nvPr>
            <p:extLst>
              <p:ext uri="{D42A27DB-BD31-4B8C-83A1-F6EECF244321}">
                <p14:modId xmlns:p14="http://schemas.microsoft.com/office/powerpoint/2010/main" val="303119995"/>
              </p:ext>
            </p:extLst>
          </p:nvPr>
        </p:nvGraphicFramePr>
        <p:xfrm>
          <a:off x="2180692" y="1518159"/>
          <a:ext cx="6604000" cy="4402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872880" y="5797715"/>
            <a:ext cx="182481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85725" indent="-85725">
              <a:defRPr sz="1200"/>
            </a:lvl1pPr>
          </a:lstStyle>
          <a:p>
            <a:r>
              <a:rPr lang="en-US" altLang="ko-KR" sz="1000" dirty="0"/>
              <a:t>* </a:t>
            </a:r>
            <a:r>
              <a:rPr lang="ko-KR" altLang="en-US" sz="1000" dirty="0" smtClean="0"/>
              <a:t>산업체 의견 및 건의사항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252097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2475145"/>
              </p:ext>
            </p:extLst>
          </p:nvPr>
        </p:nvGraphicFramePr>
        <p:xfrm>
          <a:off x="2396716" y="2242592"/>
          <a:ext cx="6912769" cy="1294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5880">
                  <a:extLst>
                    <a:ext uri="{9D8B030D-6E8A-4147-A177-3AD203B41FA5}">
                      <a16:colId xmlns="" xmlns:a16="http://schemas.microsoft.com/office/drawing/2014/main" val="3278973690"/>
                    </a:ext>
                  </a:extLst>
                </a:gridCol>
                <a:gridCol w="4086889">
                  <a:extLst>
                    <a:ext uri="{9D8B030D-6E8A-4147-A177-3AD203B41FA5}">
                      <a16:colId xmlns="" xmlns:a16="http://schemas.microsoft.com/office/drawing/2014/main" val="3380946058"/>
                    </a:ext>
                  </a:extLst>
                </a:gridCol>
              </a:tblGrid>
              <a:tr h="129442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28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Ⅲ. </a:t>
                      </a:r>
                      <a:r>
                        <a:rPr lang="ko-KR" altLang="en-US" sz="28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결과 및 제언</a:t>
                      </a:r>
                      <a:endParaRPr lang="ko-KR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marL="91441" marR="91441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69875" indent="-269875" latinLnBrk="1">
                        <a:spcAft>
                          <a:spcPts val="1200"/>
                        </a:spcAft>
                        <a:buAutoNum type="arabicPeriod"/>
                      </a:pPr>
                      <a:endParaRPr lang="en-US" altLang="ko-KR" sz="16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41" marR="91441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12711884"/>
                  </a:ext>
                </a:extLst>
              </a:tr>
            </a:tbl>
          </a:graphicData>
        </a:graphic>
      </p:graphicFrame>
      <p:sp>
        <p:nvSpPr>
          <p:cNvPr id="2" name="직사각형 1"/>
          <p:cNvSpPr/>
          <p:nvPr/>
        </p:nvSpPr>
        <p:spPr>
          <a:xfrm>
            <a:off x="5961112" y="2242592"/>
            <a:ext cx="302433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875" indent="-269875">
              <a:spcAft>
                <a:spcPts val="1200"/>
              </a:spcAft>
              <a:buAutoNum type="arabicPeriod"/>
            </a:pPr>
            <a:r>
              <a:rPr lang="ko-KR" altLang="en-US" b="1" dirty="0" smtClean="0"/>
              <a:t>결과</a:t>
            </a:r>
            <a:endParaRPr lang="en-US" altLang="ko-KR" b="1" dirty="0" smtClean="0"/>
          </a:p>
          <a:p>
            <a:pPr marL="269875" indent="-269875">
              <a:spcAft>
                <a:spcPts val="1200"/>
              </a:spcAft>
              <a:buAutoNum type="arabicPeriod"/>
            </a:pPr>
            <a:r>
              <a:rPr lang="ko-KR" altLang="en-US" b="1" dirty="0" smtClean="0"/>
              <a:t>제언</a:t>
            </a:r>
            <a:endParaRPr lang="en-US" altLang="ko-KR" b="1" dirty="0" smtClean="0"/>
          </a:p>
        </p:txBody>
      </p:sp>
    </p:spTree>
    <p:extLst>
      <p:ext uri="{BB962C8B-B14F-4D97-AF65-F5344CB8AC3E}">
        <p14:creationId xmlns:p14="http://schemas.microsoft.com/office/powerpoint/2010/main" val="357547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>
            <a:extLst>
              <a:ext uri="{FF2B5EF4-FFF2-40B4-BE49-F238E27FC236}">
                <a16:creationId xmlns="" xmlns:a16="http://schemas.microsoft.com/office/drawing/2014/main" id="{B4AD6C00-00F9-40C9-8041-0346F35B7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524" y="179348"/>
            <a:ext cx="922047" cy="369332"/>
          </a:xfrm>
        </p:spPr>
        <p:txBody>
          <a:bodyPr/>
          <a:lstStyle/>
          <a:p>
            <a:r>
              <a:rPr lang="en-US" altLang="ko-KR" dirty="0" smtClean="0">
                <a:latin typeface="+mj-ea"/>
                <a:ea typeface="+mj-ea"/>
              </a:rPr>
              <a:t>1. </a:t>
            </a:r>
            <a:r>
              <a:rPr lang="ko-KR" altLang="en-US" dirty="0" smtClean="0">
                <a:latin typeface="+mj-ea"/>
                <a:ea typeface="+mj-ea"/>
              </a:rPr>
              <a:t>결과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4713191" y="6458501"/>
            <a:ext cx="479618" cy="276999"/>
          </a:xfr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35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9" name="직사각형 8"/>
          <p:cNvSpPr/>
          <p:nvPr/>
        </p:nvSpPr>
        <p:spPr>
          <a:xfrm>
            <a:off x="623629" y="981184"/>
            <a:ext cx="1980050" cy="2201740"/>
          </a:xfrm>
          <a:prstGeom prst="rect">
            <a:avLst/>
          </a:prstGeom>
          <a:solidFill>
            <a:srgbClr val="486FAA"/>
          </a:solidFill>
          <a:ln w="19050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r>
              <a:rPr lang="ko-KR" altLang="en-US" sz="1600" b="1" dirty="0" smtClean="0">
                <a:solidFill>
                  <a:schemeClr val="bg1"/>
                </a:solidFill>
                <a:latin typeface="+mn-ea"/>
              </a:rPr>
              <a:t>산업체 종합 만족도</a:t>
            </a:r>
            <a:endParaRPr lang="en-US" altLang="ko-KR" sz="1600" b="1" dirty="0" smtClean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749259" y="981184"/>
            <a:ext cx="6732621" cy="2201740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380" indent="-179380" latinLnBrk="0">
              <a:lnSpc>
                <a:spcPct val="150000"/>
              </a:lnSpc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산업체 종합 만족도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71.8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점으로 전년도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대비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13.8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점 하락</a:t>
            </a: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179380" indent="-179380" latinLnBrk="0">
              <a:lnSpc>
                <a:spcPct val="150000"/>
              </a:lnSpc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영역별 만족도는 대학혁신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 68.4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점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대학인식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69.6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점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현장실습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79.5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점</a:t>
            </a:r>
            <a:r>
              <a:rPr lang="en-US" altLang="ko-KR" sz="1200" dirty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핵심역량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77.4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점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전공역량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78.8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점으로 나타남</a:t>
            </a: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179380" indent="-179380" latinLnBrk="0">
              <a:lnSpc>
                <a:spcPct val="150000"/>
              </a:lnSpc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현장실습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만족도는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 79.5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점으로 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가장 높게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나타남</a:t>
            </a: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179380" indent="-179380" latinLnBrk="0">
              <a:lnSpc>
                <a:spcPct val="150000"/>
              </a:lnSpc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대학혁신 만족도는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68.4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점으로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가장 낮게 나타남</a:t>
            </a:r>
          </a:p>
          <a:p>
            <a:pPr marL="179380" indent="-179380" latinLnBrk="0">
              <a:lnSpc>
                <a:spcPct val="150000"/>
              </a:lnSpc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대학혁신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대학인식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만족도는 종합 만족도보다 낮게 나타남</a:t>
            </a:r>
            <a:endParaRPr lang="en-US" altLang="ko-KR" sz="12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612568" y="3392996"/>
            <a:ext cx="1980050" cy="2777804"/>
          </a:xfrm>
          <a:prstGeom prst="rect">
            <a:avLst/>
          </a:prstGeom>
          <a:solidFill>
            <a:srgbClr val="486FAA"/>
          </a:solidFill>
          <a:ln w="19050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r>
              <a:rPr lang="en-US" altLang="ko-KR" sz="1600" b="1" dirty="0" smtClean="0">
                <a:solidFill>
                  <a:schemeClr val="bg1"/>
                </a:solidFill>
                <a:latin typeface="+mn-ea"/>
              </a:rPr>
              <a:t>SSA </a:t>
            </a:r>
            <a:r>
              <a:rPr lang="ko-KR" altLang="en-US" sz="1600" b="1" dirty="0" smtClean="0">
                <a:solidFill>
                  <a:schemeClr val="bg1"/>
                </a:solidFill>
                <a:latin typeface="+mn-ea"/>
              </a:rPr>
              <a:t>분석</a:t>
            </a:r>
            <a:endParaRPr lang="ko-KR" altLang="en-US" sz="16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2749258" y="3392996"/>
            <a:ext cx="6732621" cy="2777804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380" indent="-179380" latinLnBrk="0">
              <a:lnSpc>
                <a:spcPct val="150000"/>
              </a:lnSpc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산업체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요인별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만족도 평균과 표준편차를 이용하여 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SSA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분석 실시</a:t>
            </a: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179380" indent="-179380" latinLnBrk="0">
              <a:lnSpc>
                <a:spcPct val="150000"/>
              </a:lnSpc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최우선 개선 영역으로 대학혁신</a:t>
            </a:r>
            <a:r>
              <a:rPr lang="en-US" altLang="ko-KR" sz="12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대학인식이 나타남</a:t>
            </a: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930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>
            <a:extLst>
              <a:ext uri="{FF2B5EF4-FFF2-40B4-BE49-F238E27FC236}">
                <a16:creationId xmlns="" xmlns:a16="http://schemas.microsoft.com/office/drawing/2014/main" id="{B4AD6C00-00F9-40C9-8041-0346F35B7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524" y="179348"/>
            <a:ext cx="922047" cy="369332"/>
          </a:xfrm>
        </p:spPr>
        <p:txBody>
          <a:bodyPr/>
          <a:lstStyle/>
          <a:p>
            <a:r>
              <a:rPr lang="en-US" altLang="ko-KR" dirty="0" smtClean="0">
                <a:latin typeface="+mn-ea"/>
                <a:ea typeface="+mn-ea"/>
              </a:rPr>
              <a:t>1</a:t>
            </a:r>
            <a:r>
              <a:rPr lang="en-US" altLang="ko-KR" dirty="0">
                <a:latin typeface="+mn-ea"/>
                <a:ea typeface="+mn-ea"/>
              </a:rPr>
              <a:t>. </a:t>
            </a:r>
            <a:r>
              <a:rPr lang="ko-KR" altLang="en-US" dirty="0" smtClean="0">
                <a:latin typeface="+mn-ea"/>
                <a:ea typeface="+mn-ea"/>
              </a:rPr>
              <a:t>결과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4713191" y="6458501"/>
            <a:ext cx="479618" cy="276999"/>
          </a:xfr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36</a:t>
            </a:fld>
            <a:r>
              <a:rPr lang="en-US" altLang="ko-KR"/>
              <a:t>-</a:t>
            </a:r>
            <a:endParaRPr lang="ko-KR" altLang="en-US" dirty="0"/>
          </a:p>
        </p:txBody>
      </p:sp>
      <p:graphicFrame>
        <p:nvGraphicFramePr>
          <p:cNvPr id="13" name="표 12"/>
          <p:cNvGraphicFramePr>
            <a:graphicFrameLocks noGrp="1"/>
          </p:cNvGraphicFramePr>
          <p:nvPr>
            <p:extLst/>
          </p:nvPr>
        </p:nvGraphicFramePr>
        <p:xfrm>
          <a:off x="597456" y="1080524"/>
          <a:ext cx="8858250" cy="22764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8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35736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918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FAA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지역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84654">
                <a:tc gridSpan="2">
                  <a:txBody>
                    <a:bodyPr/>
                    <a:lstStyle/>
                    <a:p>
                      <a:pPr marL="285750" marR="0" lvl="0" indent="-285750" algn="l" defTabSz="914362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ko-KR" altLang="en-US" sz="1200" b="0" dirty="0" smtClean="0"/>
                        <a:t>영역 만족도 결과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b="0" dirty="0" smtClean="0"/>
                        <a:t>모든 영역의</a:t>
                      </a:r>
                      <a:r>
                        <a:rPr lang="ko-KR" altLang="en-US" sz="1200" b="0" baseline="0" dirty="0" smtClean="0"/>
                        <a:t> 만족도는 기타 </a:t>
                      </a:r>
                      <a:r>
                        <a:rPr lang="ko-KR" altLang="en-US" sz="1200" b="0" dirty="0" smtClean="0"/>
                        <a:t>지역에서 가장 높게 나타남</a:t>
                      </a:r>
                      <a:endParaRPr lang="en-US" altLang="ko-KR" sz="1200" b="0" kern="1200" baseline="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285750" marR="0" lvl="0" indent="-285750" algn="l" defTabSz="914362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ko-KR" altLang="en-US" sz="1200" b="0" dirty="0" smtClean="0"/>
                        <a:t>요인 만족도 결과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b="0" dirty="0" smtClean="0"/>
                        <a:t>모든 요인의 만족도는 기타 지역에서 가장 높게 나타남</a:t>
                      </a:r>
                      <a:endParaRPr lang="ko-KR" altLang="en-US" sz="1200" b="0" dirty="0"/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ko-KR" altLang="en-US" sz="1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4684117"/>
                  </a:ext>
                </a:extLst>
              </a:tr>
            </a:tbl>
          </a:graphicData>
        </a:graphic>
      </p:graphicFrame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8865981"/>
              </p:ext>
            </p:extLst>
          </p:nvPr>
        </p:nvGraphicFramePr>
        <p:xfrm>
          <a:off x="597456" y="3769512"/>
          <a:ext cx="8858250" cy="22517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8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35736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8756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FAA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기업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64211">
                <a:tc gridSpan="2">
                  <a:txBody>
                    <a:bodyPr/>
                    <a:lstStyle/>
                    <a:p>
                      <a:pPr marL="285750" marR="0" lvl="0" indent="-285750" algn="l" defTabSz="914362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ko-KR" altLang="en-US" sz="1200" b="0" dirty="0" smtClean="0"/>
                        <a:t>영역 만족도 결과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종합 만족도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,</a:t>
                      </a:r>
                      <a:r>
                        <a:rPr lang="en-US" altLang="ko-KR" sz="1200" baseline="0" dirty="0" smtClean="0">
                          <a:solidFill>
                            <a:schemeClr val="tx1"/>
                          </a:solidFill>
                          <a:latin typeface="+mn-ea"/>
                        </a:rPr>
                        <a:t> </a:t>
                      </a:r>
                      <a:r>
                        <a:rPr lang="ko-KR" altLang="en-US" sz="1200" baseline="0" dirty="0" smtClean="0">
                          <a:solidFill>
                            <a:schemeClr val="tx1"/>
                          </a:solidFill>
                          <a:latin typeface="+mn-ea"/>
                        </a:rPr>
                        <a:t>대학혁신</a:t>
                      </a:r>
                      <a:r>
                        <a:rPr lang="en-US" altLang="ko-KR" sz="1200" baseline="0" dirty="0" smtClean="0">
                          <a:solidFill>
                            <a:schemeClr val="tx1"/>
                          </a:solidFill>
                          <a:latin typeface="+mn-ea"/>
                        </a:rPr>
                        <a:t>,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대학인식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,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핵심역량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,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전공역량은 </a:t>
                      </a:r>
                      <a:r>
                        <a:rPr lang="ko-KR" altLang="en-US" sz="1200" dirty="0" err="1" smtClean="0">
                          <a:solidFill>
                            <a:schemeClr val="tx1"/>
                          </a:solidFill>
                          <a:latin typeface="+mn-ea"/>
                        </a:rPr>
                        <a:t>강소기업에서</a:t>
                      </a:r>
                      <a:r>
                        <a:rPr lang="ko-KR" altLang="en-US" sz="1200" baseline="0" dirty="0" smtClean="0">
                          <a:solidFill>
                            <a:schemeClr val="tx1"/>
                          </a:solidFill>
                          <a:latin typeface="+mn-ea"/>
                        </a:rPr>
                        <a:t>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가장 높게 나타남</a:t>
                      </a:r>
                      <a:endParaRPr lang="en-US" altLang="ko-KR" sz="1200" dirty="0" smtClean="0">
                        <a:solidFill>
                          <a:schemeClr val="tx1"/>
                        </a:solidFill>
                        <a:latin typeface="+mn-ea"/>
                      </a:endParaRPr>
                    </a:p>
                    <a:p>
                      <a:pPr marL="285750" marR="0" lvl="0" indent="-285750" algn="l" defTabSz="914362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ko-KR" altLang="en-US" sz="1200" b="0" dirty="0" smtClean="0"/>
                        <a:t>영역 만족도 결과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현장실습은 공공기관에서 가장 높게 나타남</a:t>
                      </a:r>
                      <a:endParaRPr lang="en-US" altLang="ko-KR" sz="1200" dirty="0" smtClean="0">
                        <a:solidFill>
                          <a:schemeClr val="tx1"/>
                        </a:solidFill>
                        <a:latin typeface="+mn-ea"/>
                      </a:endParaRPr>
                    </a:p>
                    <a:p>
                      <a:pPr marL="285750" marR="0" lvl="0" indent="-285750" algn="l" defTabSz="914362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ko-KR" altLang="en-US" sz="1200" b="0" dirty="0" smtClean="0"/>
                        <a:t>요인 만족도 결과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대학혁신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,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대학인식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,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공동체 의식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,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지적 통찰력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,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문제해결 능력은 </a:t>
                      </a:r>
                      <a:r>
                        <a:rPr lang="ko-KR" altLang="en-US" sz="1200" dirty="0" err="1" smtClean="0">
                          <a:solidFill>
                            <a:schemeClr val="tx1"/>
                          </a:solidFill>
                          <a:latin typeface="+mn-ea"/>
                        </a:rPr>
                        <a:t>강소기업에서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 가장 높게 나타남</a:t>
                      </a:r>
                      <a:endParaRPr lang="en-US" altLang="ko-KR" sz="1200" dirty="0" smtClean="0">
                        <a:solidFill>
                          <a:schemeClr val="tx1"/>
                        </a:solidFill>
                        <a:latin typeface="+mn-ea"/>
                      </a:endParaRPr>
                    </a:p>
                    <a:p>
                      <a:pPr marL="285750" marR="0" lvl="0" indent="-285750" algn="l" defTabSz="914362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ko-KR" altLang="en-US" sz="1200" b="0" dirty="0" smtClean="0"/>
                        <a:t>요인 만족도 결과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b="0" dirty="0" smtClean="0"/>
                        <a:t>분석적 사고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b="0" dirty="0" smtClean="0"/>
                        <a:t>융합적 사고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b="0" dirty="0" smtClean="0"/>
                        <a:t>창조적 표현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b="0" dirty="0" smtClean="0"/>
                        <a:t>자기 관리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b="0" dirty="0" smtClean="0"/>
                        <a:t>전공역량은 </a:t>
                      </a:r>
                      <a:r>
                        <a:rPr lang="ko-KR" altLang="en-US" sz="1200" b="0" dirty="0" err="1" smtClean="0"/>
                        <a:t>강소기업에서</a:t>
                      </a:r>
                      <a:r>
                        <a:rPr lang="ko-KR" altLang="en-US" sz="1200" b="0" dirty="0" smtClean="0"/>
                        <a:t> 가장 높게 나타남</a:t>
                      </a:r>
                      <a:endParaRPr lang="en-US" altLang="ko-KR" sz="1200" b="0" dirty="0" smtClean="0"/>
                    </a:p>
                    <a:p>
                      <a:pPr marL="285750" marR="0" lvl="0" indent="-285750" algn="l" defTabSz="914362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ko-KR" altLang="en-US" sz="1200" b="0" dirty="0" smtClean="0"/>
                        <a:t>요인 만족도 결과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협업 능력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,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자율적 리더십은 대기업에서 가장 높게 나타남</a:t>
                      </a:r>
                      <a:endParaRPr lang="en-US" altLang="ko-KR" sz="1200" b="0" dirty="0" smtClean="0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ko-KR" altLang="en-US" sz="1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46841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530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>
            <a:extLst>
              <a:ext uri="{FF2B5EF4-FFF2-40B4-BE49-F238E27FC236}">
                <a16:creationId xmlns="" xmlns:a16="http://schemas.microsoft.com/office/drawing/2014/main" id="{B4AD6C00-00F9-40C9-8041-0346F35B7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524" y="179348"/>
            <a:ext cx="922047" cy="369332"/>
          </a:xfrm>
        </p:spPr>
        <p:txBody>
          <a:bodyPr/>
          <a:lstStyle/>
          <a:p>
            <a:r>
              <a:rPr lang="en-US" altLang="ko-KR" dirty="0" smtClean="0">
                <a:latin typeface="+mn-ea"/>
                <a:ea typeface="+mn-ea"/>
              </a:rPr>
              <a:t>1</a:t>
            </a:r>
            <a:r>
              <a:rPr lang="en-US" altLang="ko-KR" dirty="0">
                <a:latin typeface="+mn-ea"/>
                <a:ea typeface="+mn-ea"/>
              </a:rPr>
              <a:t>. </a:t>
            </a:r>
            <a:r>
              <a:rPr lang="ko-KR" altLang="en-US" dirty="0" smtClean="0">
                <a:latin typeface="+mn-ea"/>
                <a:ea typeface="+mn-ea"/>
              </a:rPr>
              <a:t>결과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4713191" y="6458501"/>
            <a:ext cx="479618" cy="276999"/>
          </a:xfr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37</a:t>
            </a:fld>
            <a:r>
              <a:rPr lang="en-US" altLang="ko-KR"/>
              <a:t>-</a:t>
            </a:r>
            <a:endParaRPr lang="ko-KR" altLang="en-US" dirty="0"/>
          </a:p>
        </p:txBody>
      </p:sp>
      <p:graphicFrame>
        <p:nvGraphicFramePr>
          <p:cNvPr id="13" name="표 12"/>
          <p:cNvGraphicFramePr>
            <a:graphicFrameLocks noGrp="1"/>
          </p:cNvGraphicFramePr>
          <p:nvPr>
            <p:extLst/>
          </p:nvPr>
        </p:nvGraphicFramePr>
        <p:xfrm>
          <a:off x="596516" y="800708"/>
          <a:ext cx="8858250" cy="33094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8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35736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9181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3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FAA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업종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884654">
                <a:tc gridSpan="2">
                  <a:txBody>
                    <a:bodyPr/>
                    <a:lstStyle/>
                    <a:p>
                      <a:pPr marL="285750" marR="0" lvl="0" indent="-285750" algn="l" defTabSz="914362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ko-KR" altLang="en-US" sz="1200" b="0" dirty="0" smtClean="0"/>
                        <a:t>영역 만족도 결과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종합만족도는 국제 및 외국기관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,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대학혁신은 농업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/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임업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/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어업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/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광업에서 가장 높게 나타남</a:t>
                      </a:r>
                      <a:endParaRPr lang="en-US" altLang="ko-KR" sz="1200" dirty="0" smtClean="0">
                        <a:solidFill>
                          <a:schemeClr val="tx1"/>
                        </a:solidFill>
                        <a:latin typeface="+mn-ea"/>
                      </a:endParaRPr>
                    </a:p>
                    <a:p>
                      <a:pPr marL="285750" marR="0" lvl="0" indent="-285750" algn="l" defTabSz="914362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ko-KR" altLang="en-US" sz="1200" b="0" dirty="0" smtClean="0"/>
                        <a:t>영역 만족도 결과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대학인식은 오락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,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문화 및 운동관련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,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현장실습은 도매 및 소매업에서 가장 높게 나타남</a:t>
                      </a:r>
                      <a:endParaRPr lang="en-US" altLang="ko-KR" sz="1200" dirty="0" smtClean="0">
                        <a:solidFill>
                          <a:schemeClr val="tx1"/>
                        </a:solidFill>
                        <a:latin typeface="+mn-ea"/>
                      </a:endParaRPr>
                    </a:p>
                    <a:p>
                      <a:pPr marL="285750" marR="0" lvl="0" indent="-285750" algn="l" defTabSz="914362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ko-KR" altLang="en-US" sz="1200" b="0" dirty="0" smtClean="0"/>
                        <a:t>영역 만족도 결과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핵심역량은 개인서비스업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,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전공역량은 운수업에서 가장 높게 나타남</a:t>
                      </a:r>
                      <a:endParaRPr lang="en-US" altLang="ko-KR" sz="1200" dirty="0" smtClean="0">
                        <a:solidFill>
                          <a:schemeClr val="tx1"/>
                        </a:solidFill>
                        <a:latin typeface="+mn-ea"/>
                      </a:endParaRPr>
                    </a:p>
                    <a:p>
                      <a:pPr marL="285750" marR="0" lvl="0" indent="-285750" algn="l" defTabSz="914362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ko-KR" altLang="en-US" sz="1200" b="0" dirty="0" smtClean="0"/>
                        <a:t>요인 만족도 결과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b="0" dirty="0" smtClean="0"/>
                        <a:t>책임감은 개인서비스업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b="0" dirty="0" smtClean="0"/>
                        <a:t>다문화 수용은 운수업에서 가장 높게 나타남</a:t>
                      </a:r>
                      <a:endParaRPr lang="en-US" altLang="ko-KR" sz="1200" b="0" dirty="0" smtClean="0"/>
                    </a:p>
                    <a:p>
                      <a:pPr marL="285750" marR="0" lvl="0" indent="-285750" algn="l" defTabSz="914362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ko-KR" altLang="en-US" sz="1200" b="0" dirty="0" smtClean="0"/>
                        <a:t>요인 만족도 결과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b="0" dirty="0" smtClean="0"/>
                        <a:t>공동체 의식은 숙박 및 </a:t>
                      </a:r>
                      <a:r>
                        <a:rPr lang="ko-KR" altLang="en-US" sz="1200" b="0" dirty="0" err="1" smtClean="0"/>
                        <a:t>음식업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b="0" dirty="0" smtClean="0"/>
                        <a:t>운수업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b="0" dirty="0" smtClean="0"/>
                        <a:t>개인서비스업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b="0" dirty="0" smtClean="0"/>
                        <a:t>지적 통찰력은 운수업에서 가장 높게 나타남</a:t>
                      </a:r>
                      <a:endParaRPr lang="en-US" altLang="ko-KR" sz="1200" b="0" dirty="0" smtClean="0"/>
                    </a:p>
                    <a:p>
                      <a:pPr marL="285750" marR="0" lvl="0" indent="-285750" algn="l" defTabSz="914362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ko-KR" altLang="en-US" sz="1200" b="0" dirty="0" smtClean="0"/>
                        <a:t>요인 만족도 결과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b="0" dirty="0" smtClean="0"/>
                        <a:t>비판적 사고는 숙박 및 </a:t>
                      </a:r>
                      <a:r>
                        <a:rPr lang="ko-KR" altLang="en-US" sz="1200" b="0" dirty="0" err="1" smtClean="0"/>
                        <a:t>음식업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b="0" dirty="0" smtClean="0"/>
                        <a:t>개인서비스업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b="0" dirty="0" smtClean="0"/>
                        <a:t>문제해결 능력은 국제 및 외국기관에서 가장 높게 나타남</a:t>
                      </a:r>
                      <a:endParaRPr lang="en-US" altLang="ko-KR" sz="1200" b="0" dirty="0" smtClean="0"/>
                    </a:p>
                    <a:p>
                      <a:pPr marL="285750" marR="0" lvl="0" indent="-285750" algn="l" defTabSz="914362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ko-KR" altLang="en-US" sz="1200" b="0" dirty="0" smtClean="0"/>
                        <a:t>요인 만족도 결과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b="0" dirty="0" smtClean="0"/>
                        <a:t>분석적 사고는 개인서비스업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b="0" dirty="0" smtClean="0"/>
                        <a:t>융합적 사고는</a:t>
                      </a:r>
                      <a:r>
                        <a:rPr lang="en-US" altLang="ko-KR" sz="1200" b="0" dirty="0" smtClean="0"/>
                        <a:t> </a:t>
                      </a:r>
                      <a:r>
                        <a:rPr lang="ko-KR" altLang="en-US" sz="1200" b="0" dirty="0" smtClean="0"/>
                        <a:t>운수업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b="0" dirty="0" smtClean="0"/>
                        <a:t>개인서비스업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b="0" dirty="0" smtClean="0"/>
                        <a:t>국제 및 외국기관에서 높게 나타남</a:t>
                      </a:r>
                      <a:endParaRPr lang="en-US" altLang="ko-KR" sz="1200" b="0" dirty="0" smtClean="0"/>
                    </a:p>
                    <a:p>
                      <a:pPr marL="285750" marR="0" lvl="0" indent="-285750" algn="l" defTabSz="914362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ko-KR" altLang="en-US" sz="1200" b="0" dirty="0" smtClean="0"/>
                        <a:t>요인 만족도 결과</a:t>
                      </a:r>
                      <a:r>
                        <a:rPr lang="en-US" altLang="ko-KR" sz="1200" b="0" dirty="0" smtClean="0"/>
                        <a:t>,  </a:t>
                      </a:r>
                      <a:r>
                        <a:rPr lang="ko-KR" altLang="en-US" sz="1200" b="0" dirty="0" smtClean="0"/>
                        <a:t>창조적 표현은 농업</a:t>
                      </a:r>
                      <a:r>
                        <a:rPr lang="en-US" altLang="ko-KR" sz="1200" b="0" dirty="0" smtClean="0"/>
                        <a:t>/</a:t>
                      </a:r>
                      <a:r>
                        <a:rPr lang="ko-KR" altLang="en-US" sz="1200" b="0" dirty="0" smtClean="0"/>
                        <a:t>임업</a:t>
                      </a:r>
                      <a:r>
                        <a:rPr lang="en-US" altLang="ko-KR" sz="1200" b="0" dirty="0" smtClean="0"/>
                        <a:t>/</a:t>
                      </a:r>
                      <a:r>
                        <a:rPr lang="ko-KR" altLang="en-US" sz="1200" b="0" dirty="0" smtClean="0"/>
                        <a:t>어업</a:t>
                      </a:r>
                      <a:r>
                        <a:rPr lang="en-US" altLang="ko-KR" sz="1200" b="0" dirty="0" smtClean="0"/>
                        <a:t>/</a:t>
                      </a:r>
                      <a:r>
                        <a:rPr lang="ko-KR" altLang="en-US" sz="1200" b="0" dirty="0" smtClean="0"/>
                        <a:t>광업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b="0" dirty="0" smtClean="0"/>
                        <a:t>자기 관리는 도매 및 소매업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b="0" dirty="0" smtClean="0"/>
                        <a:t>금융 및 보험업에서 가장 높게 나타남</a:t>
                      </a:r>
                      <a:endParaRPr lang="en-US" altLang="ko-KR" sz="1200" b="0" dirty="0" smtClean="0"/>
                    </a:p>
                    <a:p>
                      <a:pPr marL="285750" marR="0" lvl="0" indent="-285750" algn="l" defTabSz="914362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ko-KR" altLang="en-US" sz="1200" b="0" dirty="0" smtClean="0"/>
                        <a:t>요인 만족도 결과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b="0" dirty="0" smtClean="0"/>
                        <a:t>협업 능력은 도매 및 소매업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b="0" dirty="0" smtClean="0"/>
                        <a:t>금융 및 보험업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b="0" dirty="0" smtClean="0"/>
                        <a:t>자율적 리더십은 도매 및 소매업에서 가장 높게 나타남</a:t>
                      </a:r>
                      <a:endParaRPr lang="en-US" altLang="ko-KR" sz="1200" b="0" dirty="0" smtClean="0">
                        <a:solidFill>
                          <a:schemeClr val="tx1"/>
                        </a:solidFill>
                        <a:latin typeface="+mn-ea"/>
                      </a:endParaRP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ko-KR" altLang="en-US" sz="1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4684117"/>
                  </a:ext>
                </a:extLst>
              </a:tr>
            </a:tbl>
          </a:graphicData>
        </a:graphic>
      </p:graphicFrame>
      <p:graphicFrame>
        <p:nvGraphicFramePr>
          <p:cNvPr id="14" name="표 13"/>
          <p:cNvGraphicFramePr>
            <a:graphicFrameLocks noGrp="1"/>
          </p:cNvGraphicFramePr>
          <p:nvPr>
            <p:extLst/>
          </p:nvPr>
        </p:nvGraphicFramePr>
        <p:xfrm>
          <a:off x="596516" y="4257092"/>
          <a:ext cx="8858250" cy="202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08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35736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81211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4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76FAA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직급</a:t>
                      </a:r>
                      <a:endParaRPr lang="ko-KR" altLang="en-US" sz="1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78928">
                <a:tc gridSpan="2">
                  <a:txBody>
                    <a:bodyPr/>
                    <a:lstStyle/>
                    <a:p>
                      <a:pPr marL="285750" marR="0" lvl="0" indent="-285750" algn="l" defTabSz="914362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영역 만족도 결과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,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종합 만족도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,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대학인식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,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핵심역량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,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전공역량은 부장급에서 가장 높게 나타남</a:t>
                      </a:r>
                      <a:endParaRPr lang="en-US" altLang="ko-KR" sz="1200" dirty="0" smtClean="0">
                        <a:solidFill>
                          <a:schemeClr val="tx1"/>
                        </a:solidFill>
                        <a:latin typeface="+mn-ea"/>
                      </a:endParaRPr>
                    </a:p>
                    <a:p>
                      <a:pPr marL="285750" marR="0" lvl="0" indent="-285750" algn="l" defTabSz="914362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ko-KR" altLang="en-US" sz="1200" b="0" dirty="0" smtClean="0"/>
                        <a:t>영역 만족도 결과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b="0" dirty="0" smtClean="0"/>
                        <a:t>대학혁신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b="0" dirty="0" smtClean="0"/>
                        <a:t>현장실습은 경영층</a:t>
                      </a:r>
                      <a:r>
                        <a:rPr lang="en-US" altLang="ko-KR" sz="1200" b="0" dirty="0" smtClean="0"/>
                        <a:t>/</a:t>
                      </a:r>
                      <a:r>
                        <a:rPr lang="ko-KR" altLang="en-US" sz="1200" b="0" dirty="0" smtClean="0"/>
                        <a:t>임원에서 가장 높게 나타남</a:t>
                      </a:r>
                      <a:endParaRPr lang="en-US" altLang="ko-KR" sz="1200" dirty="0" smtClean="0">
                        <a:solidFill>
                          <a:schemeClr val="tx1"/>
                        </a:solidFill>
                        <a:latin typeface="+mn-ea"/>
                      </a:endParaRPr>
                    </a:p>
                    <a:p>
                      <a:pPr marL="285750" marR="0" lvl="0" indent="-285750" algn="l" defTabSz="914362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요인 만족도 결과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, </a:t>
                      </a:r>
                      <a:r>
                        <a:rPr lang="ko-KR" altLang="en-US" sz="1200" b="0" dirty="0" smtClean="0">
                          <a:latin typeface="+mn-ea"/>
                          <a:ea typeface="+mn-ea"/>
                        </a:rPr>
                        <a:t>책임감</a:t>
                      </a:r>
                      <a:r>
                        <a:rPr lang="en-US" altLang="ko-KR" sz="1200" b="0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200" b="0" dirty="0" smtClean="0">
                          <a:latin typeface="+mn-ea"/>
                          <a:ea typeface="+mn-ea"/>
                        </a:rPr>
                        <a:t>다문화 수용은 경영층</a:t>
                      </a:r>
                      <a:r>
                        <a:rPr lang="en-US" altLang="ko-KR" sz="1200" b="0" dirty="0" smtClean="0"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200" b="0" dirty="0" smtClean="0">
                          <a:latin typeface="+mn-ea"/>
                          <a:ea typeface="+mn-ea"/>
                        </a:rPr>
                        <a:t>임원</a:t>
                      </a:r>
                      <a:r>
                        <a:rPr lang="en-US" altLang="ko-KR" sz="1200" b="0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200" b="0" dirty="0" smtClean="0">
                          <a:latin typeface="+mn-ea"/>
                          <a:ea typeface="+mn-ea"/>
                        </a:rPr>
                        <a:t>공동체 의식</a:t>
                      </a:r>
                      <a:r>
                        <a:rPr lang="en-US" altLang="ko-KR" sz="1200" b="0" dirty="0" smtClean="0"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200" b="0" dirty="0" smtClean="0">
                          <a:latin typeface="+mn-ea"/>
                          <a:ea typeface="+mn-ea"/>
                        </a:rPr>
                        <a:t>문제해결 능력은 부장급</a:t>
                      </a:r>
                      <a:r>
                        <a:rPr lang="ko-KR" altLang="en-US" sz="1200" b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에서 </a:t>
                      </a: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가장 높게 나타남</a:t>
                      </a:r>
                      <a:endParaRPr lang="en-US" altLang="ko-KR" sz="1200" dirty="0" smtClean="0">
                        <a:solidFill>
                          <a:schemeClr val="tx1"/>
                        </a:solidFill>
                        <a:latin typeface="+mn-ea"/>
                      </a:endParaRPr>
                    </a:p>
                    <a:p>
                      <a:pPr marL="285750" marR="0" lvl="0" indent="-285750" algn="l" defTabSz="914362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ko-KR" altLang="en-US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요인 만족도 결과</a:t>
                      </a:r>
                      <a:r>
                        <a:rPr lang="en-US" altLang="ko-KR" sz="1200" dirty="0" smtClean="0">
                          <a:solidFill>
                            <a:schemeClr val="tx1"/>
                          </a:solidFill>
                          <a:latin typeface="+mn-ea"/>
                        </a:rPr>
                        <a:t>, </a:t>
                      </a:r>
                      <a:r>
                        <a:rPr lang="ko-KR" altLang="en-US" sz="1200" b="0" dirty="0" smtClean="0"/>
                        <a:t>지적 통찰력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b="0" dirty="0" smtClean="0"/>
                        <a:t>비판적 사고는 차장급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b="0" dirty="0" smtClean="0"/>
                        <a:t>분석적 사고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b="0" dirty="0" smtClean="0"/>
                        <a:t>융합적 사고는 부장급에서 가장 높게 나타남</a:t>
                      </a:r>
                      <a:endParaRPr lang="en-US" altLang="ko-KR" sz="1200" b="0" dirty="0" smtClean="0"/>
                    </a:p>
                    <a:p>
                      <a:pPr marL="285750" marR="0" lvl="0" indent="-285750" algn="l" defTabSz="914362" rtl="0" eaLnBrk="1" fontAlgn="auto" latinLnBrk="0" hangingPunct="1">
                        <a:lnSpc>
                          <a:spcPct val="15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ko-KR" altLang="en-US" sz="1200" b="0" dirty="0" smtClean="0"/>
                        <a:t>요인 만족도 결과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b="0" dirty="0" smtClean="0"/>
                        <a:t>창조적 표현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b="0" dirty="0" smtClean="0"/>
                        <a:t>자기 관리</a:t>
                      </a:r>
                      <a:r>
                        <a:rPr lang="en-US" altLang="ko-KR" sz="1200" b="0" dirty="0" smtClean="0"/>
                        <a:t>, </a:t>
                      </a:r>
                      <a:r>
                        <a:rPr lang="ko-KR" altLang="en-US" sz="1200" b="0" dirty="0" smtClean="0"/>
                        <a:t>협업 능력은 경영층</a:t>
                      </a:r>
                      <a:r>
                        <a:rPr lang="en-US" altLang="ko-KR" sz="1200" b="0" dirty="0" smtClean="0"/>
                        <a:t>/</a:t>
                      </a:r>
                      <a:r>
                        <a:rPr lang="ko-KR" altLang="en-US" sz="1200" b="0" dirty="0" smtClean="0"/>
                        <a:t>임원</a:t>
                      </a:r>
                      <a:r>
                        <a:rPr lang="en-US" altLang="ko-KR" sz="1200" b="0" dirty="0" smtClean="0"/>
                        <a:t>,</a:t>
                      </a:r>
                      <a:r>
                        <a:rPr lang="en-US" altLang="ko-KR" sz="1200" b="0" baseline="0" dirty="0" smtClean="0"/>
                        <a:t> </a:t>
                      </a:r>
                      <a:r>
                        <a:rPr lang="ko-KR" altLang="en-US" sz="1200" b="0" baseline="0" dirty="0" smtClean="0"/>
                        <a:t>자율적 리더십은 과장급에서 가장 높게 나타남</a:t>
                      </a:r>
                      <a:endParaRPr lang="en-US" altLang="ko-KR" sz="1200" b="0" dirty="0" smtClean="0"/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latinLnBrk="1"/>
                      <a:endParaRPr lang="ko-KR" altLang="en-US" sz="1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346841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8669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>
            <a:extLst>
              <a:ext uri="{FF2B5EF4-FFF2-40B4-BE49-F238E27FC236}">
                <a16:creationId xmlns:a16="http://schemas.microsoft.com/office/drawing/2014/main" xmlns="" id="{B4AD6C00-00F9-40C9-8041-0346F35B7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524" y="179348"/>
            <a:ext cx="922047" cy="369332"/>
          </a:xfrm>
        </p:spPr>
        <p:txBody>
          <a:bodyPr/>
          <a:lstStyle/>
          <a:p>
            <a:r>
              <a:rPr lang="en-US" altLang="ko-KR" dirty="0">
                <a:latin typeface="+mj-ea"/>
                <a:ea typeface="+mj-ea"/>
              </a:rPr>
              <a:t>2</a:t>
            </a:r>
            <a:r>
              <a:rPr lang="en-US" altLang="ko-KR" dirty="0" smtClean="0">
                <a:latin typeface="+mj-ea"/>
                <a:ea typeface="+mj-ea"/>
              </a:rPr>
              <a:t>. </a:t>
            </a:r>
            <a:r>
              <a:rPr lang="ko-KR" altLang="en-US" dirty="0" smtClean="0">
                <a:latin typeface="+mj-ea"/>
                <a:ea typeface="+mj-ea"/>
              </a:rPr>
              <a:t>제언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4713191" y="6458501"/>
            <a:ext cx="479618" cy="276999"/>
          </a:xfr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38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9" name="직사각형 8"/>
          <p:cNvSpPr/>
          <p:nvPr/>
        </p:nvSpPr>
        <p:spPr>
          <a:xfrm>
            <a:off x="623629" y="981184"/>
            <a:ext cx="1980050" cy="1943760"/>
          </a:xfrm>
          <a:prstGeom prst="rect">
            <a:avLst/>
          </a:prstGeom>
          <a:solidFill>
            <a:srgbClr val="486FAA"/>
          </a:solidFill>
          <a:ln w="19050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</a:pPr>
            <a:r>
              <a:rPr lang="ko-KR" altLang="en-US" sz="1600" b="1" dirty="0" smtClean="0">
                <a:solidFill>
                  <a:schemeClr val="bg1"/>
                </a:solidFill>
                <a:latin typeface="+mn-ea"/>
              </a:rPr>
              <a:t>제언</a:t>
            </a:r>
            <a:endParaRPr lang="en-US" altLang="ko-KR" sz="1600" b="1" dirty="0" smtClean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749259" y="981184"/>
            <a:ext cx="6732621" cy="1943760"/>
          </a:xfrm>
          <a:prstGeom prst="rect">
            <a:avLst/>
          </a:prstGeom>
          <a:noFill/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9380" indent="-179380" latinLnBrk="0">
              <a:lnSpc>
                <a:spcPct val="150000"/>
              </a:lnSpc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시대의 변화에 맞춰 산학협력 </a:t>
            </a:r>
            <a:r>
              <a:rPr lang="ko-KR" altLang="en-US" sz="1200" dirty="0" err="1" smtClean="0">
                <a:solidFill>
                  <a:schemeClr val="tx1"/>
                </a:solidFill>
                <a:latin typeface="+mn-ea"/>
              </a:rPr>
              <a:t>친화형으로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 체제 개선 필요</a:t>
            </a: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179380" indent="-179380" latinLnBrk="0">
              <a:lnSpc>
                <a:spcPct val="150000"/>
              </a:lnSpc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학생의 역량 향상을 위한 사회 맞춤형 교육과정 확대 필요</a:t>
            </a: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179380" indent="-179380" latinLnBrk="0">
              <a:lnSpc>
                <a:spcPct val="150000"/>
              </a:lnSpc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실무능력 향상을 위한 산업체의 의견을 교육과정에 반영 필요</a:t>
            </a:r>
            <a:endParaRPr lang="en-US" altLang="ko-KR" sz="1200" dirty="0" smtClean="0">
              <a:solidFill>
                <a:schemeClr val="tx1"/>
              </a:solidFill>
              <a:latin typeface="+mn-ea"/>
            </a:endParaRPr>
          </a:p>
          <a:p>
            <a:pPr marL="179380" indent="-179380" latinLnBrk="0">
              <a:lnSpc>
                <a:spcPct val="150000"/>
              </a:lnSpc>
              <a:spcBef>
                <a:spcPts val="300"/>
              </a:spcBef>
              <a:buFont typeface="Wingdings" panose="05000000000000000000" pitchFamily="2" charset="2"/>
              <a:buChar char="l"/>
            </a:pP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현장 </a:t>
            </a:r>
            <a:r>
              <a:rPr lang="ko-KR" altLang="en-US" sz="1200" dirty="0" err="1">
                <a:solidFill>
                  <a:schemeClr val="tx1"/>
                </a:solidFill>
                <a:latin typeface="+mn-ea"/>
              </a:rPr>
              <a:t>친화형으로</a:t>
            </a:r>
            <a:r>
              <a:rPr lang="ko-KR" altLang="en-US" sz="1200" dirty="0">
                <a:solidFill>
                  <a:schemeClr val="tx1"/>
                </a:solidFill>
                <a:latin typeface="+mn-ea"/>
              </a:rPr>
              <a:t> 창업하는 문화 확산 </a:t>
            </a:r>
            <a:r>
              <a:rPr lang="ko-KR" altLang="en-US" sz="1200" dirty="0" smtClean="0">
                <a:solidFill>
                  <a:schemeClr val="tx1"/>
                </a:solidFill>
                <a:latin typeface="+mn-ea"/>
              </a:rPr>
              <a:t>필요</a:t>
            </a:r>
            <a:endParaRPr lang="en-US" altLang="ko-KR" sz="1200" dirty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3171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  <a:latin typeface="+mn-ea"/>
                <a:ea typeface="+mn-ea"/>
              </a:rPr>
              <a:t>1. </a:t>
            </a:r>
            <a:r>
              <a:rPr lang="ko-KR" altLang="en-US" dirty="0">
                <a:solidFill>
                  <a:schemeClr val="tx1"/>
                </a:solidFill>
                <a:latin typeface="+mn-ea"/>
                <a:ea typeface="+mn-ea"/>
              </a:rPr>
              <a:t>조사 </a:t>
            </a:r>
            <a:r>
              <a:rPr lang="ko-KR" altLang="en-US" dirty="0" smtClean="0">
                <a:solidFill>
                  <a:schemeClr val="tx1"/>
                </a:solidFill>
                <a:latin typeface="+mn-ea"/>
                <a:ea typeface="+mn-ea"/>
              </a:rPr>
              <a:t>목적</a:t>
            </a:r>
            <a:endParaRPr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-</a:t>
            </a:r>
            <a:fld id="{D1E91C36-28B7-495F-BC82-F90B359F408A}" type="slidenum">
              <a:rPr lang="ko-KR" altLang="en-US" smtClean="0"/>
              <a:pPr/>
              <a:t>3</a:t>
            </a:fld>
            <a:r>
              <a:rPr lang="en-US" altLang="ko-KR" dirty="0"/>
              <a:t>-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4294967295"/>
          </p:nvPr>
        </p:nvSpPr>
        <p:spPr>
          <a:xfrm>
            <a:off x="631093" y="772516"/>
            <a:ext cx="8859838" cy="897407"/>
          </a:xfrm>
          <a:prstGeom prst="roundRect">
            <a:avLst>
              <a:gd name="adj" fmla="val 7143"/>
            </a:avLst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spcBef>
                <a:spcPts val="0"/>
              </a:spcBef>
              <a:spcAft>
                <a:spcPts val="300"/>
              </a:spcAft>
              <a:buNone/>
            </a:pPr>
            <a:endParaRPr lang="en-US" altLang="ko-KR" sz="1400" b="1" dirty="0" smtClean="0">
              <a:solidFill>
                <a:schemeClr val="dk1"/>
              </a:solidFill>
              <a:latin typeface="+mn-ea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300"/>
              </a:spcAft>
              <a:buNone/>
            </a:pPr>
            <a:r>
              <a:rPr lang="ko-KR" altLang="en-US" sz="1400" b="1" dirty="0" smtClean="0">
                <a:solidFill>
                  <a:schemeClr val="dk1"/>
                </a:solidFill>
                <a:latin typeface="+mn-ea"/>
                <a:cs typeface="Times New Roman" pitchFamily="18" charset="0"/>
              </a:rPr>
              <a:t>산업체 </a:t>
            </a:r>
            <a:r>
              <a:rPr lang="ko-KR" altLang="en-US" sz="1400" b="1" dirty="0" err="1" smtClean="0">
                <a:solidFill>
                  <a:schemeClr val="dk1"/>
                </a:solidFill>
                <a:latin typeface="+mn-ea"/>
                <a:cs typeface="Times New Roman" pitchFamily="18" charset="0"/>
              </a:rPr>
              <a:t>요구도를</a:t>
            </a:r>
            <a:r>
              <a:rPr lang="ko-KR" altLang="en-US" sz="1400" b="1" dirty="0" smtClean="0">
                <a:solidFill>
                  <a:schemeClr val="dk1"/>
                </a:solidFill>
                <a:latin typeface="+mn-ea"/>
                <a:cs typeface="Times New Roman" pitchFamily="18" charset="0"/>
              </a:rPr>
              <a:t> 분석하여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 </a:t>
            </a:r>
            <a:r>
              <a:rPr lang="ko-KR" altLang="en-US" sz="1400" b="1" dirty="0" smtClean="0">
                <a:solidFill>
                  <a:schemeClr val="dk1"/>
                </a:solidFill>
                <a:latin typeface="+mn-ea"/>
                <a:cs typeface="Times New Roman" pitchFamily="18" charset="0"/>
              </a:rPr>
              <a:t>대학의 산학협력 활성화와 재학생 핵심역량 강화를 위한 기초자료로 활용</a:t>
            </a:r>
            <a:endParaRPr lang="en-US" altLang="ko-KR" sz="1400" b="1" dirty="0">
              <a:solidFill>
                <a:schemeClr val="dk1"/>
              </a:solidFill>
              <a:latin typeface="+mn-ea"/>
              <a:cs typeface="Times New Roman" pitchFamily="18" charset="0"/>
            </a:endParaRPr>
          </a:p>
        </p:txBody>
      </p:sp>
      <p:sp>
        <p:nvSpPr>
          <p:cNvPr id="16" name="모서리가 둥근 직사각형 15"/>
          <p:cNvSpPr/>
          <p:nvPr/>
        </p:nvSpPr>
        <p:spPr bwMode="auto">
          <a:xfrm>
            <a:off x="2433216" y="4969376"/>
            <a:ext cx="1332148" cy="1080120"/>
          </a:xfrm>
          <a:prstGeom prst="roundRect">
            <a:avLst>
              <a:gd name="adj" fmla="val 11514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조사 </a:t>
            </a:r>
            <a:r>
              <a:rPr lang="en-US" altLang="ko-KR" sz="1600" b="1" dirty="0" smtClean="0">
                <a:latin typeface="맑은 고딕" pitchFamily="50" charset="-127"/>
                <a:ea typeface="맑은 고딕" pitchFamily="50" charset="-127"/>
              </a:rPr>
              <a:t>FOCUS</a:t>
            </a:r>
            <a:endParaRPr lang="ko-KR" altLang="en-US" sz="16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모서리가 둥근 직사각형 16"/>
          <p:cNvSpPr/>
          <p:nvPr/>
        </p:nvSpPr>
        <p:spPr bwMode="auto">
          <a:xfrm>
            <a:off x="2433216" y="3508865"/>
            <a:ext cx="1332148" cy="1080120"/>
          </a:xfrm>
          <a:prstGeom prst="roundRect">
            <a:avLst>
              <a:gd name="adj" fmla="val 11514"/>
            </a:avLst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조사 목적</a:t>
            </a:r>
            <a:endParaRPr lang="ko-KR" altLang="en-US" sz="16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모서리가 둥근 직사각형 17"/>
          <p:cNvSpPr/>
          <p:nvPr/>
        </p:nvSpPr>
        <p:spPr bwMode="auto">
          <a:xfrm>
            <a:off x="2433216" y="2060848"/>
            <a:ext cx="1332148" cy="1080120"/>
          </a:xfrm>
          <a:prstGeom prst="roundRect">
            <a:avLst>
              <a:gd name="adj" fmla="val 11514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대학 비전</a:t>
            </a:r>
            <a:endParaRPr lang="ko-KR" altLang="en-US" sz="16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모서리가 둥근 직사각형 18"/>
          <p:cNvSpPr/>
          <p:nvPr/>
        </p:nvSpPr>
        <p:spPr bwMode="auto">
          <a:xfrm>
            <a:off x="3800872" y="2060848"/>
            <a:ext cx="5040560" cy="1080120"/>
          </a:xfrm>
          <a:prstGeom prst="roundRect">
            <a:avLst>
              <a:gd name="adj" fmla="val 10042"/>
            </a:avLst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36000" tIns="36000" rIns="36000" bIns="36000" rtlCol="0" anchor="ctr"/>
          <a:lstStyle/>
          <a:p>
            <a:pPr algn="ctr"/>
            <a:r>
              <a:rPr lang="ko-KR" altLang="en-US" sz="1400" b="1" dirty="0" smtClean="0">
                <a:latin typeface="맑은 고딕" pitchFamily="50" charset="-127"/>
              </a:rPr>
              <a:t>미래 사회를 견인할 스마트 인재양성 실천 대학</a:t>
            </a:r>
            <a:endParaRPr lang="ko-KR" altLang="en-US" sz="14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모서리가 둥근 직사각형 19"/>
          <p:cNvSpPr/>
          <p:nvPr/>
        </p:nvSpPr>
        <p:spPr bwMode="auto">
          <a:xfrm>
            <a:off x="3800872" y="3508865"/>
            <a:ext cx="5040560" cy="1080120"/>
          </a:xfrm>
          <a:prstGeom prst="roundRect">
            <a:avLst>
              <a:gd name="adj" fmla="val 10042"/>
            </a:avLst>
          </a:prstGeom>
          <a:ln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400" b="1" dirty="0">
                <a:latin typeface="맑은 고딕" pitchFamily="50" charset="-127"/>
              </a:rPr>
              <a:t>교육 서비스 전반에 대한 </a:t>
            </a:r>
            <a:r>
              <a:rPr lang="ko-KR" altLang="en-US" sz="1400" b="1" dirty="0" smtClean="0">
                <a:latin typeface="맑은 고딕" pitchFamily="50" charset="-127"/>
              </a:rPr>
              <a:t>산업체 </a:t>
            </a:r>
            <a:r>
              <a:rPr lang="ko-KR" altLang="en-US" sz="1400" b="1" dirty="0">
                <a:latin typeface="맑은 고딕" pitchFamily="50" charset="-127"/>
              </a:rPr>
              <a:t>만족도 측정</a:t>
            </a:r>
          </a:p>
          <a:p>
            <a:pPr algn="ctr">
              <a:lnSpc>
                <a:spcPct val="150000"/>
              </a:lnSpc>
            </a:pPr>
            <a:r>
              <a:rPr lang="ko-KR" altLang="en-US" sz="1400" b="1" dirty="0" smtClean="0">
                <a:latin typeface="맑은 고딕" pitchFamily="50" charset="-127"/>
              </a:rPr>
              <a:t>산학협력 체계 구축 및 고도화를 위한 기초자료로 활용</a:t>
            </a:r>
            <a:endParaRPr lang="en-US" altLang="ko-KR" sz="1400" b="1" dirty="0">
              <a:latin typeface="맑은 고딕" pitchFamily="50" charset="-127"/>
            </a:endParaRPr>
          </a:p>
        </p:txBody>
      </p:sp>
      <p:sp>
        <p:nvSpPr>
          <p:cNvPr id="21" name="모서리가 둥근 직사각형 20"/>
          <p:cNvSpPr/>
          <p:nvPr/>
        </p:nvSpPr>
        <p:spPr bwMode="auto">
          <a:xfrm>
            <a:off x="3802245" y="4977172"/>
            <a:ext cx="1258767" cy="1080120"/>
          </a:xfrm>
          <a:prstGeom prst="roundRect">
            <a:avLst>
              <a:gd name="adj" fmla="val 8570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latin typeface="+mn-ea"/>
              </a:rPr>
              <a:t>산업체 만족도 객관적 진단</a:t>
            </a:r>
            <a:endParaRPr lang="en-US" altLang="ko-KR" sz="1200" b="1" dirty="0" smtClean="0">
              <a:latin typeface="+mn-ea"/>
            </a:endParaRPr>
          </a:p>
        </p:txBody>
      </p:sp>
      <p:sp>
        <p:nvSpPr>
          <p:cNvPr id="22" name="모서리가 둥근 직사각형 21"/>
          <p:cNvSpPr/>
          <p:nvPr/>
        </p:nvSpPr>
        <p:spPr bwMode="auto">
          <a:xfrm>
            <a:off x="5062385" y="4986122"/>
            <a:ext cx="1258767" cy="1080120"/>
          </a:xfrm>
          <a:prstGeom prst="roundRect">
            <a:avLst>
              <a:gd name="adj" fmla="val 8570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latin typeface="맑은 고딕" pitchFamily="50" charset="-127"/>
              </a:rPr>
              <a:t>산업체 요구도 </a:t>
            </a:r>
            <a:endParaRPr lang="en-US" altLang="ko-KR" sz="1200" b="1" dirty="0" smtClean="0">
              <a:latin typeface="맑은 고딕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latin typeface="맑은 고딕" pitchFamily="50" charset="-127"/>
              </a:rPr>
              <a:t>분석</a:t>
            </a:r>
            <a:endParaRPr lang="ko-KR" altLang="en-US" sz="1200" b="1" dirty="0">
              <a:latin typeface="맑은 고딕" pitchFamily="50" charset="-127"/>
            </a:endParaRPr>
          </a:p>
        </p:txBody>
      </p:sp>
      <p:sp>
        <p:nvSpPr>
          <p:cNvPr id="23" name="모서리가 둥근 직사각형 22"/>
          <p:cNvSpPr/>
          <p:nvPr/>
        </p:nvSpPr>
        <p:spPr bwMode="auto">
          <a:xfrm>
            <a:off x="6322525" y="4977172"/>
            <a:ext cx="1260140" cy="1080120"/>
          </a:xfrm>
          <a:prstGeom prst="roundRect">
            <a:avLst>
              <a:gd name="adj" fmla="val 8570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latin typeface="맑은 고딕" pitchFamily="50" charset="-127"/>
              </a:rPr>
              <a:t>재학생 핵심역량 강화</a:t>
            </a:r>
            <a:endParaRPr lang="ko-KR" altLang="en-US" sz="1200" b="1" dirty="0">
              <a:latin typeface="맑은 고딕" pitchFamily="50" charset="-127"/>
            </a:endParaRPr>
          </a:p>
        </p:txBody>
      </p:sp>
      <p:sp>
        <p:nvSpPr>
          <p:cNvPr id="24" name="모서리가 둥근 직사각형 23"/>
          <p:cNvSpPr/>
          <p:nvPr/>
        </p:nvSpPr>
        <p:spPr bwMode="auto">
          <a:xfrm>
            <a:off x="7582665" y="4977172"/>
            <a:ext cx="1258767" cy="1080120"/>
          </a:xfrm>
          <a:prstGeom prst="roundRect">
            <a:avLst>
              <a:gd name="adj" fmla="val 8570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b="1" dirty="0" smtClean="0">
                <a:latin typeface="맑은 고딕" pitchFamily="50" charset="-127"/>
              </a:rPr>
              <a:t>환류 체계 수립</a:t>
            </a:r>
            <a:endParaRPr lang="ko-KR" altLang="en-US" sz="1200" b="1" dirty="0">
              <a:latin typeface="맑은 고딕" pitchFamily="50" charset="-127"/>
            </a:endParaRPr>
          </a:p>
        </p:txBody>
      </p:sp>
      <p:cxnSp>
        <p:nvCxnSpPr>
          <p:cNvPr id="25" name="직선 화살표 연결선 24"/>
          <p:cNvCxnSpPr>
            <a:stCxn id="16" idx="0"/>
            <a:endCxn id="17" idx="2"/>
          </p:cNvCxnSpPr>
          <p:nvPr/>
        </p:nvCxnSpPr>
        <p:spPr>
          <a:xfrm flipV="1">
            <a:off x="3099290" y="4588985"/>
            <a:ext cx="0" cy="380391"/>
          </a:xfrm>
          <a:prstGeom prst="straightConnector1">
            <a:avLst/>
          </a:prstGeom>
          <a:ln w="57150" cmpd="sng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화살표 연결선 25"/>
          <p:cNvCxnSpPr>
            <a:stCxn id="17" idx="0"/>
            <a:endCxn id="18" idx="2"/>
          </p:cNvCxnSpPr>
          <p:nvPr/>
        </p:nvCxnSpPr>
        <p:spPr>
          <a:xfrm flipV="1">
            <a:off x="3099290" y="3140968"/>
            <a:ext cx="0" cy="367897"/>
          </a:xfrm>
          <a:prstGeom prst="straightConnector1">
            <a:avLst/>
          </a:prstGeom>
          <a:ln w="57150" cmpd="sng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구부러진 연결선 26"/>
          <p:cNvCxnSpPr>
            <a:stCxn id="18" idx="1"/>
            <a:endCxn id="16" idx="1"/>
          </p:cNvCxnSpPr>
          <p:nvPr/>
        </p:nvCxnSpPr>
        <p:spPr>
          <a:xfrm rot="10800000" flipV="1">
            <a:off x="2433216" y="2600908"/>
            <a:ext cx="12700" cy="2908528"/>
          </a:xfrm>
          <a:prstGeom prst="curvedConnector3">
            <a:avLst>
              <a:gd name="adj1" fmla="val 11066087"/>
            </a:avLst>
          </a:prstGeom>
          <a:ln w="57150" cmpd="sng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208584" y="3642119"/>
            <a:ext cx="11161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b="1" dirty="0" smtClean="0"/>
              <a:t>교육 품질</a:t>
            </a:r>
            <a:endParaRPr lang="en-US" altLang="ko-KR" sz="1600" b="1" dirty="0" smtClean="0"/>
          </a:p>
          <a:p>
            <a:pPr algn="ctr"/>
            <a:r>
              <a:rPr lang="ko-KR" altLang="en-US" sz="1600" b="1" dirty="0" smtClean="0"/>
              <a:t>선순환</a:t>
            </a:r>
            <a:endParaRPr lang="en-US" altLang="ko-KR" sz="1600" b="1" dirty="0" smtClean="0"/>
          </a:p>
          <a:p>
            <a:pPr algn="ctr"/>
            <a:r>
              <a:rPr lang="en-US" altLang="ko-KR" sz="1600" b="1" dirty="0" smtClean="0"/>
              <a:t>LOOP </a:t>
            </a:r>
            <a:r>
              <a:rPr lang="ko-KR" altLang="en-US" sz="1600" b="1" dirty="0" smtClean="0"/>
              <a:t>구축</a:t>
            </a:r>
            <a:endParaRPr lang="ko-KR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431266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6885016"/>
              </p:ext>
            </p:extLst>
          </p:nvPr>
        </p:nvGraphicFramePr>
        <p:xfrm>
          <a:off x="2108684" y="2492896"/>
          <a:ext cx="7452828" cy="795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29480">
                  <a:extLst>
                    <a:ext uri="{9D8B030D-6E8A-4147-A177-3AD203B41FA5}">
                      <a16:colId xmlns="" xmlns:a16="http://schemas.microsoft.com/office/drawing/2014/main" val="3278973690"/>
                    </a:ext>
                  </a:extLst>
                </a:gridCol>
                <a:gridCol w="4423348">
                  <a:extLst>
                    <a:ext uri="{9D8B030D-6E8A-4147-A177-3AD203B41FA5}">
                      <a16:colId xmlns="" xmlns:a16="http://schemas.microsoft.com/office/drawing/2014/main" val="3380946058"/>
                    </a:ext>
                  </a:extLst>
                </a:gridCol>
              </a:tblGrid>
              <a:tr h="795866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0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Ⅴ. </a:t>
                      </a:r>
                      <a:r>
                        <a:rPr lang="ko-KR" altLang="en-US" sz="3000" dirty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부록</a:t>
                      </a:r>
                      <a:endParaRPr lang="ko-KR" alt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marL="91441" marR="91441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latinLnBrk="1">
                        <a:spcAft>
                          <a:spcPts val="1200"/>
                        </a:spcAft>
                        <a:buNone/>
                      </a:pPr>
                      <a:r>
                        <a:rPr lang="en-US" altLang="ko-KR" sz="1800" dirty="0" smtClean="0">
                          <a:solidFill>
                            <a:schemeClr val="tx1"/>
                          </a:solidFill>
                        </a:rPr>
                        <a:t>               </a:t>
                      </a:r>
                      <a:r>
                        <a:rPr lang="en-US" altLang="ko-KR" sz="1800" baseline="0" dirty="0" smtClean="0">
                          <a:solidFill>
                            <a:schemeClr val="tx1"/>
                          </a:solidFill>
                        </a:rPr>
                        <a:t>   </a:t>
                      </a:r>
                      <a:r>
                        <a:rPr lang="en-US" altLang="ko-KR" sz="2000" baseline="0" dirty="0" smtClean="0">
                          <a:solidFill>
                            <a:schemeClr val="tx1"/>
                          </a:solidFill>
                        </a:rPr>
                        <a:t>1. </a:t>
                      </a:r>
                      <a:r>
                        <a:rPr lang="ko-KR" altLang="en-US" sz="2000" baseline="0" dirty="0" smtClean="0">
                          <a:solidFill>
                            <a:schemeClr val="tx1"/>
                          </a:solidFill>
                        </a:rPr>
                        <a:t>설문지</a:t>
                      </a:r>
                      <a:endParaRPr lang="ko-KR" altLang="en-US" sz="20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91441" marR="91441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4127118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359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164101" cy="369332"/>
          </a:xfrm>
        </p:spPr>
        <p:txBody>
          <a:bodyPr/>
          <a:lstStyle/>
          <a:p>
            <a:r>
              <a:rPr lang="en-US" altLang="ko-KR" dirty="0" smtClean="0">
                <a:latin typeface="+mn-ea"/>
                <a:ea typeface="+mn-ea"/>
              </a:rPr>
              <a:t>1. </a:t>
            </a:r>
            <a:r>
              <a:rPr lang="ko-KR" altLang="en-US" dirty="0" smtClean="0">
                <a:latin typeface="+mn-ea"/>
                <a:ea typeface="+mn-ea"/>
              </a:rPr>
              <a:t>설문지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</a:t>
            </a:r>
            <a:fld id="{D1E91C36-28B7-495F-BC82-F90B359F408A}" type="slidenum">
              <a:rPr lang="ko-KR" altLang="en-US" smtClean="0"/>
              <a:pPr/>
              <a:t>40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504" y="728700"/>
            <a:ext cx="4213466" cy="558062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88" y="732514"/>
            <a:ext cx="4849684" cy="5576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73455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68525" y="179348"/>
            <a:ext cx="1164101" cy="369332"/>
          </a:xfrm>
        </p:spPr>
        <p:txBody>
          <a:bodyPr/>
          <a:lstStyle/>
          <a:p>
            <a:r>
              <a:rPr lang="en-US" altLang="ko-KR" dirty="0" smtClean="0">
                <a:latin typeface="+mn-ea"/>
                <a:ea typeface="+mn-ea"/>
              </a:rPr>
              <a:t>1. </a:t>
            </a:r>
            <a:r>
              <a:rPr lang="ko-KR" altLang="en-US" dirty="0" smtClean="0">
                <a:latin typeface="+mn-ea"/>
                <a:ea typeface="+mn-ea"/>
              </a:rPr>
              <a:t>설문지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ko-KR" smtClean="0"/>
              <a:t>-</a:t>
            </a:r>
            <a:fld id="{D1E91C36-28B7-495F-BC82-F90B359F408A}" type="slidenum">
              <a:rPr lang="ko-KR" altLang="en-US" smtClean="0"/>
              <a:pPr/>
              <a:t>41</a:t>
            </a:fld>
            <a:r>
              <a:rPr lang="en-US" altLang="ko-KR" smtClean="0"/>
              <a:t>-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508" y="692696"/>
            <a:ext cx="4177462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2001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ctrTitle"/>
          </p:nvPr>
        </p:nvSpPr>
        <p:spPr>
          <a:xfrm>
            <a:off x="1100573" y="1340769"/>
            <a:ext cx="8136904" cy="912688"/>
          </a:xfrm>
        </p:spPr>
        <p:txBody>
          <a:bodyPr>
            <a:normAutofit/>
          </a:bodyPr>
          <a:lstStyle/>
          <a:p>
            <a:r>
              <a:rPr lang="en-US" altLang="ko-KR" sz="3199" spc="-150" dirty="0" smtClean="0"/>
              <a:t>2022</a:t>
            </a:r>
            <a:r>
              <a:rPr lang="ko-KR" altLang="en-US" sz="3199" spc="-150" dirty="0" smtClean="0"/>
              <a:t>학년도 </a:t>
            </a:r>
            <a:r>
              <a:rPr lang="ko-KR" altLang="en-US" sz="3199" spc="-150" dirty="0" err="1"/>
              <a:t>신한대학교</a:t>
            </a:r>
            <a:r>
              <a:rPr lang="ko-KR" altLang="en-US" sz="3199" spc="-150" dirty="0"/>
              <a:t> </a:t>
            </a:r>
            <a:r>
              <a:rPr lang="ko-KR" altLang="en-US" sz="3199" spc="-150" dirty="0" smtClean="0"/>
              <a:t>산업체 </a:t>
            </a:r>
            <a:r>
              <a:rPr lang="ko-KR" altLang="en-US" sz="3199" spc="-150" dirty="0"/>
              <a:t>만족도 조사</a:t>
            </a:r>
          </a:p>
        </p:txBody>
      </p:sp>
      <p:sp>
        <p:nvSpPr>
          <p:cNvPr id="9" name="제목 1">
            <a:extLst>
              <a:ext uri="{FF2B5EF4-FFF2-40B4-BE49-F238E27FC236}">
                <a16:creationId xmlns="" xmlns:a16="http://schemas.microsoft.com/office/drawing/2014/main" id="{89D4BA50-B8EB-4318-B606-016CB8F0F4F3}"/>
              </a:ext>
            </a:extLst>
          </p:cNvPr>
          <p:cNvSpPr txBox="1">
            <a:spLocks/>
          </p:cNvSpPr>
          <p:nvPr/>
        </p:nvSpPr>
        <p:spPr>
          <a:xfrm>
            <a:off x="1100573" y="2096853"/>
            <a:ext cx="5796644" cy="717337"/>
          </a:xfrm>
          <a:prstGeom prst="rect">
            <a:avLst/>
          </a:prstGeom>
        </p:spPr>
        <p:txBody>
          <a:bodyPr wrap="square" anchor="t" anchorCtr="0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kern="1200" cap="all" spc="0">
                <a:ln w="9000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latin typeface="HY견고딕" panose="02030600000101010101" pitchFamily="18" charset="-127"/>
                <a:ea typeface="HY견고딕" panose="02030600000101010101" pitchFamily="18" charset="-127"/>
                <a:cs typeface="+mj-cs"/>
              </a:defRPr>
            </a:lvl1pPr>
          </a:lstStyle>
          <a:p>
            <a:pPr algn="l"/>
            <a:endParaRPr lang="en-US" altLang="ko-KR" sz="2799" b="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/>
            <a:r>
              <a:rPr lang="ko-KR" altLang="en-US" sz="3800" b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결과보고서</a:t>
            </a:r>
            <a:endParaRPr lang="ko-KR" altLang="en-US" sz="3800" b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="" xmlns:a16="http://schemas.microsoft.com/office/drawing/2014/main" id="{75752DFE-288F-4E92-B23D-1F93856D83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7336" y="6201308"/>
            <a:ext cx="1657240" cy="418617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="" xmlns:a16="http://schemas.microsoft.com/office/drawing/2014/main" id="{C7083379-3103-4ED5-84F4-2E0FD1B98396}"/>
              </a:ext>
            </a:extLst>
          </p:cNvPr>
          <p:cNvSpPr/>
          <p:nvPr/>
        </p:nvSpPr>
        <p:spPr bwMode="auto">
          <a:xfrm flipH="1">
            <a:off x="1009133" y="1592796"/>
            <a:ext cx="45719" cy="12213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ctr"/>
          <a:lstStyle/>
          <a:p>
            <a:pPr algn="l"/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부제목 6">
            <a:extLst>
              <a:ext uri="{FF2B5EF4-FFF2-40B4-BE49-F238E27FC236}">
                <a16:creationId xmlns="" xmlns:a16="http://schemas.microsoft.com/office/drawing/2014/main" id="{76CC6ECD-6608-4F4F-BBA1-1399412A17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12684" y="6225950"/>
            <a:ext cx="1186543" cy="369332"/>
          </a:xfrm>
        </p:spPr>
        <p:txBody>
          <a:bodyPr/>
          <a:lstStyle/>
          <a:p>
            <a:r>
              <a:rPr lang="en-US" altLang="ko-KR" dirty="0" smtClean="0"/>
              <a:t>2023. 03.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7195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tx1"/>
                </a:solidFill>
                <a:latin typeface="+mn-ea"/>
                <a:ea typeface="+mn-ea"/>
              </a:rPr>
              <a:t>2. </a:t>
            </a:r>
            <a:r>
              <a:rPr lang="ko-KR" altLang="en-US" dirty="0">
                <a:solidFill>
                  <a:schemeClr val="tx1"/>
                </a:solidFill>
                <a:latin typeface="+mn-ea"/>
                <a:ea typeface="+mn-ea"/>
              </a:rPr>
              <a:t>측정 모형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-</a:t>
            </a:r>
            <a:fld id="{D1E91C36-28B7-495F-BC82-F90B359F408A}" type="slidenum">
              <a:rPr lang="ko-KR" altLang="en-US" smtClean="0"/>
              <a:pPr/>
              <a:t>4</a:t>
            </a:fld>
            <a:r>
              <a:rPr lang="en-US" altLang="ko-KR" dirty="0"/>
              <a:t>-</a:t>
            </a:r>
            <a:endParaRPr lang="ko-KR" altLang="en-US" dirty="0"/>
          </a:p>
        </p:txBody>
      </p:sp>
      <p:sp>
        <p:nvSpPr>
          <p:cNvPr id="32" name="직사각형 31"/>
          <p:cNvSpPr/>
          <p:nvPr/>
        </p:nvSpPr>
        <p:spPr>
          <a:xfrm>
            <a:off x="634835" y="1891992"/>
            <a:ext cx="8856000" cy="396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latin typeface="+mn-ea"/>
              </a:rPr>
              <a:t>산업체 만족도 측정 모형 </a:t>
            </a:r>
          </a:p>
        </p:txBody>
      </p:sp>
      <p:sp>
        <p:nvSpPr>
          <p:cNvPr id="35" name="모서리가 둥근 직사각형 34"/>
          <p:cNvSpPr/>
          <p:nvPr/>
        </p:nvSpPr>
        <p:spPr>
          <a:xfrm>
            <a:off x="1748678" y="2484512"/>
            <a:ext cx="3096406" cy="919300"/>
          </a:xfrm>
          <a:prstGeom prst="roundRect">
            <a:avLst>
              <a:gd name="adj" fmla="val 0"/>
            </a:avLst>
          </a:prstGeom>
          <a:solidFill>
            <a:schemeClr val="bg1">
              <a:lumMod val="65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6" name="모서리가 둥근 직사각형 35"/>
          <p:cNvSpPr/>
          <p:nvPr/>
        </p:nvSpPr>
        <p:spPr>
          <a:xfrm>
            <a:off x="5060950" y="2484512"/>
            <a:ext cx="3096406" cy="1512168"/>
          </a:xfrm>
          <a:prstGeom prst="roundRect">
            <a:avLst>
              <a:gd name="adj" fmla="val 0"/>
            </a:avLst>
          </a:prstGeom>
          <a:solidFill>
            <a:srgbClr val="C0504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7" name="모서리가 둥근 직사각형 36"/>
          <p:cNvSpPr/>
          <p:nvPr/>
        </p:nvSpPr>
        <p:spPr>
          <a:xfrm>
            <a:off x="1748644" y="4749812"/>
            <a:ext cx="3096406" cy="911435"/>
          </a:xfrm>
          <a:prstGeom prst="roundRect">
            <a:avLst>
              <a:gd name="adj" fmla="val 0"/>
            </a:avLst>
          </a:prstGeom>
          <a:solidFill>
            <a:srgbClr val="9BBB59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8" name="모서리가 둥근 직사각형 37"/>
          <p:cNvSpPr/>
          <p:nvPr/>
        </p:nvSpPr>
        <p:spPr>
          <a:xfrm>
            <a:off x="5060916" y="4149080"/>
            <a:ext cx="3096406" cy="1512168"/>
          </a:xfrm>
          <a:prstGeom prst="roundRect">
            <a:avLst>
              <a:gd name="adj" fmla="val 0"/>
            </a:avLst>
          </a:prstGeom>
          <a:solidFill>
            <a:srgbClr val="8064A2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9" name="모서리가 둥근 직사각형 38"/>
          <p:cNvSpPr/>
          <p:nvPr/>
        </p:nvSpPr>
        <p:spPr>
          <a:xfrm>
            <a:off x="3223628" y="2600908"/>
            <a:ext cx="1441306" cy="529244"/>
          </a:xfrm>
          <a:prstGeom prst="roundRect">
            <a:avLst/>
          </a:prstGeom>
          <a:solidFill>
            <a:schemeClr val="accent5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대학혁신</a:t>
            </a:r>
          </a:p>
        </p:txBody>
      </p:sp>
      <p:sp>
        <p:nvSpPr>
          <p:cNvPr id="40" name="모서리가 둥근 직사각형 39"/>
          <p:cNvSpPr/>
          <p:nvPr/>
        </p:nvSpPr>
        <p:spPr>
          <a:xfrm>
            <a:off x="5233014" y="2601120"/>
            <a:ext cx="1441306" cy="529244"/>
          </a:xfrm>
          <a:prstGeom prst="roundRect">
            <a:avLst/>
          </a:prstGeom>
          <a:solidFill>
            <a:srgbClr val="C0504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kern="0" dirty="0" err="1" smtClean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전공역량</a:t>
            </a:r>
            <a:endParaRPr kumimoji="0" lang="en-US" altLang="ko-KR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1" name="모서리가 둥근 직사각형 40"/>
          <p:cNvSpPr/>
          <p:nvPr/>
        </p:nvSpPr>
        <p:spPr>
          <a:xfrm>
            <a:off x="3266745" y="4925746"/>
            <a:ext cx="1441306" cy="529244"/>
          </a:xfrm>
          <a:prstGeom prst="roundRect">
            <a:avLst/>
          </a:prstGeom>
          <a:solidFill>
            <a:srgbClr val="9BBB5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핵심역량</a:t>
            </a:r>
            <a:endParaRPr kumimoji="0" lang="en-US" altLang="ko-KR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2" name="모서리가 둥근 직사각형 41"/>
          <p:cNvSpPr/>
          <p:nvPr/>
        </p:nvSpPr>
        <p:spPr>
          <a:xfrm>
            <a:off x="5249286" y="4267908"/>
            <a:ext cx="1441306" cy="529244"/>
          </a:xfrm>
          <a:prstGeom prst="roundRect">
            <a:avLst/>
          </a:prstGeom>
          <a:solidFill>
            <a:srgbClr val="8064A2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b="1" kern="0" dirty="0" smtClean="0">
                <a:solidFill>
                  <a:prstClr val="white"/>
                </a:solidFill>
                <a:latin typeface="맑은 고딕"/>
                <a:ea typeface="맑은 고딕" panose="020B0503020000020004" pitchFamily="50" charset="-127"/>
              </a:rPr>
              <a:t>현장실습</a:t>
            </a:r>
            <a:endParaRPr kumimoji="0" lang="ko-KR" alt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875657" y="2600908"/>
            <a:ext cx="1385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-92075">
              <a:buFont typeface="Arial" panose="020B0604020202020204" pitchFamily="34" charset="0"/>
              <a:buChar char="•"/>
            </a:pPr>
            <a:r>
              <a:rPr lang="ko-KR" altLang="en-US" sz="1200" dirty="0" smtClean="0">
                <a:solidFill>
                  <a:prstClr val="black"/>
                </a:solidFill>
                <a:latin typeface="맑은 고딕"/>
              </a:rPr>
              <a:t>대학 혁신</a:t>
            </a:r>
            <a:endParaRPr lang="en-US" altLang="ko-KR" sz="1200" dirty="0" smtClean="0">
              <a:solidFill>
                <a:prstClr val="black"/>
              </a:solidFill>
              <a:latin typeface="맑은 고딕"/>
            </a:endParaRP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ko-KR" altLang="en-US" sz="1200" dirty="0" smtClean="0">
                <a:solidFill>
                  <a:prstClr val="black"/>
                </a:solidFill>
                <a:latin typeface="맑은 고딕"/>
              </a:rPr>
              <a:t>사회 맞춤형</a:t>
            </a:r>
            <a:endParaRPr lang="en-US" altLang="ko-KR" sz="1200" dirty="0" smtClean="0">
              <a:solidFill>
                <a:prstClr val="black"/>
              </a:solidFill>
              <a:latin typeface="맑은 고딕"/>
            </a:endParaRP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ko-KR" altLang="en-US" sz="1200" dirty="0" smtClean="0">
                <a:solidFill>
                  <a:prstClr val="black"/>
                </a:solidFill>
                <a:latin typeface="맑은 고딕"/>
              </a:rPr>
              <a:t>산학 </a:t>
            </a:r>
            <a:r>
              <a:rPr lang="ko-KR" altLang="en-US" sz="1200" dirty="0" err="1" smtClean="0">
                <a:solidFill>
                  <a:prstClr val="black"/>
                </a:solidFill>
                <a:latin typeface="맑은 고딕"/>
              </a:rPr>
              <a:t>친화형</a:t>
            </a:r>
            <a:endParaRPr lang="ko-KR" altLang="en-US" sz="1200" dirty="0">
              <a:solidFill>
                <a:prstClr val="black"/>
              </a:solidFill>
              <a:latin typeface="맑은 고딕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538383" y="2600908"/>
            <a:ext cx="1574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-92075" algn="r">
              <a:buFont typeface="Arial" panose="020B0604020202020204" pitchFamily="34" charset="0"/>
              <a:buChar char="•"/>
            </a:pPr>
            <a:r>
              <a:rPr lang="ko-KR" altLang="en-US" sz="1200" dirty="0" smtClean="0">
                <a:solidFill>
                  <a:prstClr val="black"/>
                </a:solidFill>
                <a:latin typeface="맑은 고딕"/>
              </a:rPr>
              <a:t>전공 지식 함양</a:t>
            </a:r>
            <a:endParaRPr lang="ko-KR" altLang="en-US" sz="1200" dirty="0">
              <a:solidFill>
                <a:prstClr val="black"/>
              </a:solidFill>
              <a:latin typeface="맑은 고딕"/>
            </a:endParaRPr>
          </a:p>
          <a:p>
            <a:pPr marL="92075" indent="-92075" algn="r">
              <a:buFont typeface="Arial" panose="020B0604020202020204" pitchFamily="34" charset="0"/>
              <a:buChar char="•"/>
            </a:pPr>
            <a:r>
              <a:rPr lang="ko-KR" altLang="en-US" sz="1200" dirty="0" smtClean="0">
                <a:solidFill>
                  <a:prstClr val="black"/>
                </a:solidFill>
                <a:latin typeface="맑은 고딕"/>
              </a:rPr>
              <a:t>전공 실무 능력</a:t>
            </a:r>
            <a:endParaRPr lang="ko-KR" altLang="en-US" sz="1200" dirty="0">
              <a:solidFill>
                <a:prstClr val="black"/>
              </a:solidFill>
              <a:latin typeface="맑은 고딕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874252" y="4830250"/>
            <a:ext cx="1606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-92075">
              <a:buFont typeface="Arial" panose="020B0604020202020204" pitchFamily="34" charset="0"/>
              <a:buChar char="•"/>
            </a:pPr>
            <a:r>
              <a:rPr lang="ko-KR" altLang="en-US" sz="1200" dirty="0" smtClean="0">
                <a:solidFill>
                  <a:prstClr val="black"/>
                </a:solidFill>
                <a:latin typeface="맑은 고딕"/>
              </a:rPr>
              <a:t>봉사</a:t>
            </a:r>
            <a:endParaRPr lang="en-US" altLang="ko-KR" sz="1200" dirty="0">
              <a:solidFill>
                <a:prstClr val="black"/>
              </a:solidFill>
              <a:latin typeface="맑은 고딕"/>
            </a:endParaRP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ko-KR" altLang="en-US" sz="1200" dirty="0" smtClean="0">
                <a:solidFill>
                  <a:prstClr val="black"/>
                </a:solidFill>
                <a:latin typeface="맑은 고딕"/>
              </a:rPr>
              <a:t>소통</a:t>
            </a:r>
            <a:endParaRPr lang="en-US" altLang="ko-KR" sz="1200" dirty="0">
              <a:solidFill>
                <a:prstClr val="black"/>
              </a:solidFill>
              <a:latin typeface="맑은 고딕"/>
            </a:endParaRP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ko-KR" altLang="en-US" sz="1200" dirty="0" smtClean="0">
                <a:solidFill>
                  <a:prstClr val="black"/>
                </a:solidFill>
                <a:latin typeface="맑은 고딕"/>
              </a:rPr>
              <a:t>창의</a:t>
            </a:r>
            <a:endParaRPr lang="en-US" altLang="ko-KR" sz="1200" dirty="0">
              <a:solidFill>
                <a:prstClr val="black"/>
              </a:solidFill>
              <a:latin typeface="맑은 고딕"/>
            </a:endParaRP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ko-KR" altLang="en-US" sz="1200" dirty="0" smtClean="0">
                <a:solidFill>
                  <a:prstClr val="black"/>
                </a:solidFill>
                <a:latin typeface="맑은 고딕"/>
              </a:rPr>
              <a:t>도전</a:t>
            </a:r>
            <a:endParaRPr lang="en-US" altLang="ko-KR" sz="1200" spc="-150" dirty="0">
              <a:solidFill>
                <a:prstClr val="black"/>
              </a:solidFill>
              <a:latin typeface="맑은 고딕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460433" y="4270872"/>
            <a:ext cx="16561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-92075" algn="r">
              <a:buFont typeface="Arial" panose="020B0604020202020204" pitchFamily="34" charset="0"/>
              <a:buChar char="•"/>
            </a:pPr>
            <a:r>
              <a:rPr lang="ko-KR" altLang="en-US" sz="1200" dirty="0" smtClean="0">
                <a:solidFill>
                  <a:prstClr val="black"/>
                </a:solidFill>
                <a:latin typeface="맑은 고딕"/>
              </a:rPr>
              <a:t>실무 능력</a:t>
            </a:r>
            <a:endParaRPr lang="en-US" altLang="ko-KR" sz="1200" dirty="0">
              <a:solidFill>
                <a:prstClr val="black"/>
              </a:solidFill>
              <a:latin typeface="맑은 고딕"/>
            </a:endParaRPr>
          </a:p>
          <a:p>
            <a:pPr marL="92075" indent="-92075" algn="r">
              <a:buFont typeface="Arial" panose="020B0604020202020204" pitchFamily="34" charset="0"/>
              <a:buChar char="•"/>
            </a:pPr>
            <a:r>
              <a:rPr lang="ko-KR" altLang="en-US" sz="1200" dirty="0" smtClean="0">
                <a:solidFill>
                  <a:prstClr val="black"/>
                </a:solidFill>
                <a:latin typeface="맑은 고딕"/>
              </a:rPr>
              <a:t>참여 여부</a:t>
            </a:r>
            <a:endParaRPr lang="en-US" altLang="ko-KR" sz="1200" dirty="0" smtClean="0">
              <a:solidFill>
                <a:prstClr val="black"/>
              </a:solidFill>
              <a:latin typeface="맑은 고딕"/>
            </a:endParaRPr>
          </a:p>
          <a:p>
            <a:pPr marL="92075" indent="-92075" algn="r">
              <a:buFont typeface="Arial" panose="020B0604020202020204" pitchFamily="34" charset="0"/>
              <a:buChar char="•"/>
            </a:pPr>
            <a:r>
              <a:rPr lang="ko-KR" altLang="en-US" sz="1200" dirty="0" smtClean="0">
                <a:solidFill>
                  <a:prstClr val="black"/>
                </a:solidFill>
                <a:latin typeface="맑은 고딕"/>
              </a:rPr>
              <a:t>채용 여부</a:t>
            </a:r>
            <a:endParaRPr lang="en-US" altLang="ko-KR" sz="1200" dirty="0" smtClean="0">
              <a:solidFill>
                <a:prstClr val="black"/>
              </a:solidFill>
              <a:latin typeface="맑은 고딕"/>
            </a:endParaRPr>
          </a:p>
        </p:txBody>
      </p:sp>
      <p:sp>
        <p:nvSpPr>
          <p:cNvPr id="19" name="텍스트 개체 틀 3"/>
          <p:cNvSpPr txBox="1">
            <a:spLocks/>
          </p:cNvSpPr>
          <p:nvPr/>
        </p:nvSpPr>
        <p:spPr>
          <a:xfrm>
            <a:off x="630997" y="800709"/>
            <a:ext cx="8859838" cy="504056"/>
          </a:xfrm>
          <a:prstGeom prst="roundRect">
            <a:avLst>
              <a:gd name="adj" fmla="val 7143"/>
            </a:avLst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ko-KR" altLang="en-US" sz="1400" b="1" dirty="0" smtClean="0">
                <a:latin typeface="+mn-ea"/>
                <a:cs typeface="Times New Roman" pitchFamily="18" charset="0"/>
              </a:rPr>
              <a:t>대학혁신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, 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대학인식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, 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전공역량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, 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핵심역량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, 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현장실습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 5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개의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요인 조사를</a:t>
            </a:r>
            <a:r>
              <a:rPr lang="en-US" altLang="ko-KR" sz="1400" b="1" dirty="0">
                <a:latin typeface="+mn-ea"/>
                <a:cs typeface="Times New Roman" pitchFamily="18" charset="0"/>
              </a:rPr>
              <a:t>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통해 수준 및 결과 도출</a:t>
            </a:r>
          </a:p>
        </p:txBody>
      </p:sp>
      <p:sp>
        <p:nvSpPr>
          <p:cNvPr id="20" name="모서리가 둥근 직사각형 19"/>
          <p:cNvSpPr/>
          <p:nvPr/>
        </p:nvSpPr>
        <p:spPr>
          <a:xfrm>
            <a:off x="1756036" y="3624255"/>
            <a:ext cx="3096406" cy="919300"/>
          </a:xfrm>
          <a:prstGeom prst="roundRect">
            <a:avLst>
              <a:gd name="adj" fmla="val 0"/>
            </a:avLst>
          </a:prstGeom>
          <a:solidFill>
            <a:srgbClr val="4F81B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875657" y="3760739"/>
            <a:ext cx="13851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2075" indent="-92075">
              <a:buFont typeface="Arial" panose="020B0604020202020204" pitchFamily="34" charset="0"/>
              <a:buChar char="•"/>
            </a:pPr>
            <a:r>
              <a:rPr lang="ko-KR" altLang="en-US" sz="1200" dirty="0" smtClean="0">
                <a:solidFill>
                  <a:prstClr val="black"/>
                </a:solidFill>
                <a:latin typeface="맑은 고딕"/>
              </a:rPr>
              <a:t>브랜드 평판</a:t>
            </a:r>
            <a:endParaRPr lang="en-US" altLang="ko-KR" sz="1200" dirty="0" smtClean="0">
              <a:solidFill>
                <a:prstClr val="black"/>
              </a:solidFill>
              <a:latin typeface="맑은 고딕"/>
            </a:endParaRP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ko-KR" altLang="en-US" sz="1200" dirty="0" smtClean="0">
                <a:solidFill>
                  <a:prstClr val="black"/>
                </a:solidFill>
                <a:latin typeface="맑은 고딕"/>
              </a:rPr>
              <a:t>교육 혁신</a:t>
            </a:r>
            <a:endParaRPr lang="en-US" altLang="ko-KR" sz="1200" dirty="0" smtClean="0">
              <a:solidFill>
                <a:prstClr val="black"/>
              </a:solidFill>
              <a:latin typeface="맑은 고딕"/>
            </a:endParaRPr>
          </a:p>
          <a:p>
            <a:pPr marL="92075" indent="-92075">
              <a:buFont typeface="Arial" panose="020B0604020202020204" pitchFamily="34" charset="0"/>
              <a:buChar char="•"/>
            </a:pPr>
            <a:r>
              <a:rPr lang="ko-KR" altLang="en-US" sz="1200" dirty="0" smtClean="0">
                <a:solidFill>
                  <a:prstClr val="black"/>
                </a:solidFill>
                <a:latin typeface="맑은 고딕"/>
              </a:rPr>
              <a:t>학생 역량</a:t>
            </a:r>
            <a:endParaRPr lang="ko-KR" altLang="en-US" sz="1200" dirty="0">
              <a:solidFill>
                <a:prstClr val="black"/>
              </a:solidFill>
              <a:latin typeface="맑은 고딕"/>
            </a:endParaRPr>
          </a:p>
        </p:txBody>
      </p:sp>
      <p:sp>
        <p:nvSpPr>
          <p:cNvPr id="22" name="모서리가 둥근 직사각형 21"/>
          <p:cNvSpPr/>
          <p:nvPr/>
        </p:nvSpPr>
        <p:spPr>
          <a:xfrm>
            <a:off x="3258397" y="3832041"/>
            <a:ext cx="1441306" cy="529244"/>
          </a:xfrm>
          <a:prstGeom prst="roundRect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대학인식</a:t>
            </a:r>
            <a:endParaRPr kumimoji="0" lang="ko-KR" altLang="en-US" sz="1400" b="1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102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tx1"/>
                </a:solidFill>
                <a:latin typeface="+mn-ea"/>
                <a:ea typeface="+mn-ea"/>
              </a:rPr>
              <a:t>3. </a:t>
            </a:r>
            <a:r>
              <a:rPr lang="ko-KR" altLang="en-US" dirty="0">
                <a:solidFill>
                  <a:schemeClr val="tx1"/>
                </a:solidFill>
                <a:latin typeface="+mn-ea"/>
                <a:ea typeface="+mn-ea"/>
              </a:rPr>
              <a:t>수행 절차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-</a:t>
            </a:r>
            <a:fld id="{D1E91C36-28B7-495F-BC82-F90B359F408A}" type="slidenum">
              <a:rPr lang="ko-KR" altLang="en-US" smtClean="0"/>
              <a:pPr/>
              <a:t>5</a:t>
            </a:fld>
            <a:r>
              <a:rPr lang="en-US" altLang="ko-KR" dirty="0"/>
              <a:t>-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sz="quarter" idx="4294967295"/>
          </p:nvPr>
        </p:nvSpPr>
        <p:spPr>
          <a:xfrm>
            <a:off x="557958" y="823262"/>
            <a:ext cx="8859838" cy="772471"/>
          </a:xfrm>
          <a:prstGeom prst="roundRect">
            <a:avLst>
              <a:gd name="adj" fmla="val 7143"/>
            </a:avLst>
          </a:prstGeom>
          <a:solidFill>
            <a:schemeClr val="bg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spcBef>
                <a:spcPts val="0"/>
              </a:spcBef>
              <a:spcAft>
                <a:spcPts val="300"/>
              </a:spcAft>
              <a:buNone/>
            </a:pPr>
            <a:endParaRPr lang="en-US" altLang="ko-KR" sz="1400" b="1" dirty="0" smtClean="0">
              <a:latin typeface="+mn-ea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300"/>
              </a:spcAft>
              <a:buNone/>
            </a:pPr>
            <a:r>
              <a:rPr lang="ko-KR" altLang="en-US" sz="1400" b="1" dirty="0" smtClean="0">
                <a:latin typeface="+mn-ea"/>
                <a:cs typeface="Times New Roman" pitchFamily="18" charset="0"/>
              </a:rPr>
              <a:t>문항 개발 후 설문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조사 및 분석을 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실시하여</a:t>
            </a:r>
            <a:r>
              <a:rPr lang="en-US" altLang="ko-KR" sz="1400" b="1" dirty="0">
                <a:latin typeface="+mn-ea"/>
                <a:cs typeface="Times New Roman" pitchFamily="18" charset="0"/>
              </a:rPr>
              <a:t> 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영역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, </a:t>
            </a:r>
            <a:r>
              <a:rPr lang="ko-KR" altLang="en-US" sz="1400" b="1" dirty="0" err="1" smtClean="0">
                <a:latin typeface="+mn-ea"/>
                <a:cs typeface="Times New Roman" pitchFamily="18" charset="0"/>
              </a:rPr>
              <a:t>요인별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 교육 수요자 만족도 결과 도출 및 환류</a:t>
            </a:r>
            <a:endParaRPr lang="ko-KR" altLang="en-US" sz="1400" b="1" dirty="0">
              <a:latin typeface="+mn-ea"/>
              <a:cs typeface="Times New Roman" pitchFamily="18" charset="0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523876" y="1880872"/>
            <a:ext cx="8856000" cy="396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latin typeface="+mn-ea"/>
              </a:rPr>
              <a:t>산업체 </a:t>
            </a:r>
            <a:r>
              <a:rPr lang="ko-KR" altLang="en-US" sz="1400" b="1" dirty="0">
                <a:latin typeface="+mn-ea"/>
              </a:rPr>
              <a:t>만족도 조사 수행 구조</a:t>
            </a:r>
          </a:p>
        </p:txBody>
      </p:sp>
      <p:sp>
        <p:nvSpPr>
          <p:cNvPr id="60" name="AutoShape 69"/>
          <p:cNvSpPr>
            <a:spLocks noChangeArrowheads="1"/>
          </p:cNvSpPr>
          <p:nvPr/>
        </p:nvSpPr>
        <p:spPr bwMode="auto">
          <a:xfrm>
            <a:off x="768194" y="3650296"/>
            <a:ext cx="1940110" cy="570275"/>
          </a:xfrm>
          <a:prstGeom prst="roundRect">
            <a:avLst/>
          </a:prstGeom>
          <a:solidFill>
            <a:srgbClr val="8064A2">
              <a:lumMod val="20000"/>
              <a:lumOff val="80000"/>
            </a:srgbClr>
          </a:soli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62" fontAlgn="ctr" latinLnBrk="0">
              <a:spcBef>
                <a:spcPct val="50000"/>
              </a:spcBef>
              <a:defRPr/>
            </a:pPr>
            <a:r>
              <a:rPr lang="ko-KR" altLang="en-US" sz="1200" b="1" dirty="0">
                <a:solidFill>
                  <a:prstClr val="black"/>
                </a:solidFill>
                <a:latin typeface="맑은 고딕" pitchFamily="50" charset="-127"/>
                <a:ea typeface="맑은 고딕" panose="020B0503020000020004" pitchFamily="50" charset="-127"/>
              </a:rPr>
              <a:t>체계 및 설문 문항 설계</a:t>
            </a:r>
            <a:endParaRPr lang="en-US" altLang="ko-KR" sz="1200" b="1" dirty="0">
              <a:solidFill>
                <a:prstClr val="black"/>
              </a:solidFill>
              <a:latin typeface="맑은 고딕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" name="Text Box 59"/>
          <p:cNvSpPr txBox="1">
            <a:spLocks noChangeArrowheads="1"/>
          </p:cNvSpPr>
          <p:nvPr/>
        </p:nvSpPr>
        <p:spPr bwMode="auto">
          <a:xfrm>
            <a:off x="668525" y="4229294"/>
            <a:ext cx="1940110" cy="1687495"/>
          </a:xfrm>
          <a:prstGeom prst="rect">
            <a:avLst/>
          </a:prstGeom>
          <a:noFill/>
          <a:ln>
            <a:noFill/>
          </a:ln>
        </p:spPr>
        <p:txBody>
          <a:bodyPr wrap="square" lIns="36000" tIns="108000" rIns="36000" bIns="36000" anchor="t" anchorCtr="0"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59" indent="-93659" defTabSz="914362" latinLnBrk="0">
              <a:lnSpc>
                <a:spcPct val="150000"/>
              </a:lnSpc>
              <a:buFontTx/>
              <a:buChar char="•"/>
              <a:defRPr/>
            </a:pP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교육 수요자 만족도 </a:t>
            </a:r>
            <a:r>
              <a:rPr lang="ko-KR" altLang="en-US" sz="100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목표 </a:t>
            </a: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설정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pPr marL="93659" indent="-93659" defTabSz="914362" latinLnBrk="0">
              <a:lnSpc>
                <a:spcPct val="150000"/>
              </a:lnSpc>
              <a:buFontTx/>
              <a:buChar char="•"/>
              <a:defRPr/>
            </a:pPr>
            <a:r>
              <a:rPr lang="ko-KR" altLang="en-US" sz="100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영역 </a:t>
            </a: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설계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pPr marL="93659" indent="-93659" defTabSz="914362" latinLnBrk="0">
              <a:lnSpc>
                <a:spcPct val="150000"/>
              </a:lnSpc>
              <a:buFontTx/>
              <a:buChar char="•"/>
              <a:defRPr/>
            </a:pPr>
            <a:r>
              <a:rPr lang="ko-KR" altLang="en-US" sz="100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문항 </a:t>
            </a: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설계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  <a:p>
            <a:pPr marL="93659" indent="-93659" defTabSz="914362" latinLnBrk="0">
              <a:lnSpc>
                <a:spcPct val="150000"/>
              </a:lnSpc>
              <a:buFontTx/>
              <a:buChar char="•"/>
              <a:defRPr/>
            </a:pP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데이터 </a:t>
            </a:r>
            <a:r>
              <a:rPr lang="ko-KR" altLang="en-US" sz="100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코딩 및 통계 </a:t>
            </a: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rPr>
              <a:t>분석 설계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  <a:cs typeface="Arial" pitchFamily="34" charset="0"/>
            </a:endParaRPr>
          </a:p>
        </p:txBody>
      </p:sp>
      <p:grpSp>
        <p:nvGrpSpPr>
          <p:cNvPr id="62" name="그룹 61"/>
          <p:cNvGrpSpPr/>
          <p:nvPr/>
        </p:nvGrpSpPr>
        <p:grpSpPr>
          <a:xfrm>
            <a:off x="2859884" y="3642432"/>
            <a:ext cx="1977605" cy="1120674"/>
            <a:chOff x="3325208" y="3440966"/>
            <a:chExt cx="3317783" cy="1120674"/>
          </a:xfrm>
        </p:grpSpPr>
        <p:sp>
          <p:nvSpPr>
            <p:cNvPr id="64" name="AutoShape 69"/>
            <p:cNvSpPr>
              <a:spLocks noChangeArrowheads="1"/>
            </p:cNvSpPr>
            <p:nvPr/>
          </p:nvSpPr>
          <p:spPr bwMode="auto">
            <a:xfrm>
              <a:off x="3402991" y="3440966"/>
              <a:ext cx="3240000" cy="571994"/>
            </a:xfrm>
            <a:prstGeom prst="roundRect">
              <a:avLst/>
            </a:prstGeom>
            <a:solidFill>
              <a:srgbClr val="D6D5EF"/>
            </a:solidFill>
            <a:ln w="9525" cap="flat" cmpd="sng" algn="ctr">
              <a:solidFill>
                <a:srgbClr val="8064A2">
                  <a:shade val="95000"/>
                  <a:satMod val="105000"/>
                </a:srgbClr>
              </a:solidFill>
              <a:prstDash val="solid"/>
              <a:headEnd/>
              <a:tailEnd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none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4362" fontAlgn="ctr" latinLnBrk="0">
                <a:spcBef>
                  <a:spcPct val="50000"/>
                </a:spcBef>
                <a:defRPr/>
              </a:pPr>
              <a:r>
                <a:rPr lang="ko-KR" altLang="en-US" sz="1200" b="1" dirty="0">
                  <a:solidFill>
                    <a:prstClr val="black"/>
                  </a:solidFill>
                  <a:latin typeface="맑은 고딕" pitchFamily="50" charset="-127"/>
                  <a:ea typeface="맑은 고딕" panose="020B0503020000020004" pitchFamily="50" charset="-127"/>
                </a:rPr>
                <a:t>설문 조사 및 분석 실시</a:t>
              </a:r>
              <a:endParaRPr lang="en-US" altLang="ko-KR" sz="1200" b="1" dirty="0">
                <a:solidFill>
                  <a:prstClr val="black"/>
                </a:solidFill>
                <a:latin typeface="맑은 고딕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65" name="Text Box 59"/>
            <p:cNvSpPr txBox="1">
              <a:spLocks noChangeArrowheads="1"/>
            </p:cNvSpPr>
            <p:nvPr/>
          </p:nvSpPr>
          <p:spPr bwMode="auto">
            <a:xfrm>
              <a:off x="3325208" y="4077321"/>
              <a:ext cx="3240001" cy="48431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36000" tIns="108000" rIns="36000" bIns="36000" anchor="t" anchorCtr="0"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93659" indent="-93659" defTabSz="914362" latinLnBrk="0">
                <a:lnSpc>
                  <a:spcPct val="150000"/>
                </a:lnSpc>
                <a:buFontTx/>
                <a:buChar char="•"/>
                <a:defRPr/>
              </a:pPr>
              <a:r>
                <a:rPr lang="ko-KR" altLang="en-US" sz="100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설문지 유효성 검사</a:t>
              </a:r>
              <a:endParaRPr lang="en-US" altLang="ko-KR" sz="1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endParaRPr>
            </a:p>
            <a:p>
              <a:pPr marL="93659" indent="-93659" defTabSz="914362" latinLnBrk="0">
                <a:lnSpc>
                  <a:spcPct val="150000"/>
                </a:lnSpc>
                <a:buFontTx/>
                <a:buChar char="•"/>
                <a:defRPr/>
              </a:pPr>
              <a:r>
                <a:rPr lang="ko-KR" altLang="en-US" sz="100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설문조사 실시 및 자료 수집</a:t>
              </a:r>
              <a:endParaRPr lang="en-US" altLang="ko-KR" sz="1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endParaRPr>
            </a:p>
            <a:p>
              <a:pPr marL="93659" indent="-93659" defTabSz="914362" latinLnBrk="0">
                <a:lnSpc>
                  <a:spcPct val="150000"/>
                </a:lnSpc>
                <a:buFontTx/>
                <a:buChar char="•"/>
                <a:defRPr/>
              </a:pPr>
              <a:r>
                <a:rPr lang="ko-KR" altLang="en-US" sz="1000" dirty="0" err="1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설문분석</a:t>
              </a:r>
              <a:r>
                <a:rPr lang="ko-KR" altLang="en-US" sz="1000" dirty="0" smtClean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 </a:t>
              </a:r>
              <a:r>
                <a:rPr lang="ko-KR" altLang="en-US" sz="1000" dirty="0">
                  <a:solidFill>
                    <a:srgbClr val="000000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Arial" pitchFamily="34" charset="0"/>
                </a:rPr>
                <a:t>실시</a:t>
              </a:r>
              <a:endParaRPr lang="en-US" altLang="ko-KR" sz="1000" dirty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Arial" pitchFamily="34" charset="0"/>
              </a:endParaRPr>
            </a:p>
          </p:txBody>
        </p:sp>
      </p:grpSp>
      <p:sp>
        <p:nvSpPr>
          <p:cNvPr id="68" name="AutoShape 69"/>
          <p:cNvSpPr>
            <a:spLocks noChangeArrowheads="1"/>
          </p:cNvSpPr>
          <p:nvPr/>
        </p:nvSpPr>
        <p:spPr bwMode="auto">
          <a:xfrm>
            <a:off x="5038030" y="3636156"/>
            <a:ext cx="1976433" cy="571994"/>
          </a:xfrm>
          <a:prstGeom prst="roundRect">
            <a:avLst/>
          </a:prstGeom>
          <a:solidFill>
            <a:srgbClr val="D1DCEF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62" fontAlgn="ctr" latinLnBrk="0">
              <a:spcBef>
                <a:spcPct val="50000"/>
              </a:spcBef>
              <a:defRPr/>
            </a:pPr>
            <a:r>
              <a:rPr lang="ko-KR" altLang="en-US" sz="1200" b="1" dirty="0">
                <a:solidFill>
                  <a:prstClr val="black"/>
                </a:solidFill>
                <a:latin typeface="맑은 고딕" pitchFamily="50" charset="-127"/>
                <a:ea typeface="맑은 고딕" panose="020B0503020000020004" pitchFamily="50" charset="-127"/>
              </a:rPr>
              <a:t>결과 도출</a:t>
            </a:r>
          </a:p>
        </p:txBody>
      </p:sp>
      <p:sp>
        <p:nvSpPr>
          <p:cNvPr id="69" name="Text Box 59"/>
          <p:cNvSpPr txBox="1">
            <a:spLocks noChangeArrowheads="1"/>
          </p:cNvSpPr>
          <p:nvPr/>
        </p:nvSpPr>
        <p:spPr bwMode="auto">
          <a:xfrm>
            <a:off x="5044505" y="4316990"/>
            <a:ext cx="2160001" cy="1380754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36000" bIns="3600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59" indent="-93659" latinLnBrk="0">
              <a:lnSpc>
                <a:spcPct val="150000"/>
              </a:lnSpc>
              <a:spcBef>
                <a:spcPct val="25000"/>
              </a:spcBef>
              <a:buFontTx/>
              <a:buChar char="•"/>
            </a:pPr>
            <a:r>
              <a:rPr lang="ko-KR" altLang="en-US" sz="100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산업체 </a:t>
            </a: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만족도 확인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  <a:p>
            <a:pPr marL="93659" indent="-93659" latinLnBrk="0">
              <a:lnSpc>
                <a:spcPct val="150000"/>
              </a:lnSpc>
              <a:spcBef>
                <a:spcPct val="25000"/>
              </a:spcBef>
              <a:buFontTx/>
              <a:buChar char="•"/>
            </a:pP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영역 및</a:t>
            </a:r>
            <a:r>
              <a:rPr lang="en-US" altLang="ko-KR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 </a:t>
            </a:r>
            <a:r>
              <a:rPr lang="ko-KR" altLang="en-US" sz="1000" dirty="0" err="1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요인별</a:t>
            </a: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 만족도 값 도출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  <a:p>
            <a:pPr marL="93659" indent="-93659" latinLnBrk="0">
              <a:lnSpc>
                <a:spcPct val="150000"/>
              </a:lnSpc>
              <a:spcBef>
                <a:spcPct val="25000"/>
              </a:spcBef>
              <a:buFontTx/>
              <a:buChar char="•"/>
            </a:pP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문제점 및 </a:t>
            </a:r>
            <a:r>
              <a:rPr lang="ko-KR" altLang="en-US" sz="100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개선 요인 </a:t>
            </a: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도출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  <a:p>
            <a:pPr marL="93659" indent="-93659" latinLnBrk="0">
              <a:lnSpc>
                <a:spcPct val="150000"/>
              </a:lnSpc>
              <a:spcBef>
                <a:spcPct val="25000"/>
              </a:spcBef>
              <a:buFontTx/>
              <a:buChar char="•"/>
            </a:pP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만족도 제고 방안 도출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  <a:p>
            <a:pPr marL="93659" indent="-93659" latinLnBrk="0">
              <a:lnSpc>
                <a:spcPct val="150000"/>
              </a:lnSpc>
              <a:spcBef>
                <a:spcPct val="25000"/>
              </a:spcBef>
              <a:buFontTx/>
              <a:buChar char="•"/>
            </a:pP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보고서 작성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583065" y="2640193"/>
            <a:ext cx="8796811" cy="649549"/>
            <a:chOff x="557958" y="2368417"/>
            <a:chExt cx="8796811" cy="951006"/>
          </a:xfrm>
        </p:grpSpPr>
        <p:sp>
          <p:nvSpPr>
            <p:cNvPr id="7" name="자유형 6"/>
            <p:cNvSpPr/>
            <p:nvPr/>
          </p:nvSpPr>
          <p:spPr>
            <a:xfrm>
              <a:off x="557958" y="2368417"/>
              <a:ext cx="2377516" cy="951006"/>
            </a:xfrm>
            <a:custGeom>
              <a:avLst/>
              <a:gdLst>
                <a:gd name="connsiteX0" fmla="*/ 0 w 2377516"/>
                <a:gd name="connsiteY0" fmla="*/ 0 h 951006"/>
                <a:gd name="connsiteX1" fmla="*/ 1902013 w 2377516"/>
                <a:gd name="connsiteY1" fmla="*/ 0 h 951006"/>
                <a:gd name="connsiteX2" fmla="*/ 2377516 w 2377516"/>
                <a:gd name="connsiteY2" fmla="*/ 475503 h 951006"/>
                <a:gd name="connsiteX3" fmla="*/ 1902013 w 2377516"/>
                <a:gd name="connsiteY3" fmla="*/ 951006 h 951006"/>
                <a:gd name="connsiteX4" fmla="*/ 0 w 2377516"/>
                <a:gd name="connsiteY4" fmla="*/ 951006 h 951006"/>
                <a:gd name="connsiteX5" fmla="*/ 475503 w 2377516"/>
                <a:gd name="connsiteY5" fmla="*/ 475503 h 951006"/>
                <a:gd name="connsiteX6" fmla="*/ 0 w 2377516"/>
                <a:gd name="connsiteY6" fmla="*/ 0 h 951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77516" h="951006">
                  <a:moveTo>
                    <a:pt x="0" y="0"/>
                  </a:moveTo>
                  <a:lnTo>
                    <a:pt x="1902013" y="0"/>
                  </a:lnTo>
                  <a:lnTo>
                    <a:pt x="2377516" y="475503"/>
                  </a:lnTo>
                  <a:lnTo>
                    <a:pt x="1902013" y="951006"/>
                  </a:lnTo>
                  <a:lnTo>
                    <a:pt x="0" y="951006"/>
                  </a:lnTo>
                  <a:lnTo>
                    <a:pt x="475503" y="4755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1523" tIns="52007" rIns="527510" bIns="52007" numCol="1" spcCol="1270" anchor="ctr" anchorCtr="0">
              <a:noAutofit/>
            </a:bodyPr>
            <a:lstStyle/>
            <a:p>
              <a:pPr algn="ctr" defTabSz="173347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3900" dirty="0"/>
                <a:t>Plan</a:t>
              </a:r>
              <a:endParaRPr lang="ko-KR" altLang="en-US" sz="3900" dirty="0"/>
            </a:p>
          </p:txBody>
        </p:sp>
        <p:sp>
          <p:nvSpPr>
            <p:cNvPr id="8" name="자유형 7"/>
            <p:cNvSpPr/>
            <p:nvPr/>
          </p:nvSpPr>
          <p:spPr>
            <a:xfrm>
              <a:off x="2697723" y="2368417"/>
              <a:ext cx="2377516" cy="951006"/>
            </a:xfrm>
            <a:custGeom>
              <a:avLst/>
              <a:gdLst>
                <a:gd name="connsiteX0" fmla="*/ 0 w 2377516"/>
                <a:gd name="connsiteY0" fmla="*/ 0 h 951006"/>
                <a:gd name="connsiteX1" fmla="*/ 1902013 w 2377516"/>
                <a:gd name="connsiteY1" fmla="*/ 0 h 951006"/>
                <a:gd name="connsiteX2" fmla="*/ 2377516 w 2377516"/>
                <a:gd name="connsiteY2" fmla="*/ 475503 h 951006"/>
                <a:gd name="connsiteX3" fmla="*/ 1902013 w 2377516"/>
                <a:gd name="connsiteY3" fmla="*/ 951006 h 951006"/>
                <a:gd name="connsiteX4" fmla="*/ 0 w 2377516"/>
                <a:gd name="connsiteY4" fmla="*/ 951006 h 951006"/>
                <a:gd name="connsiteX5" fmla="*/ 475503 w 2377516"/>
                <a:gd name="connsiteY5" fmla="*/ 475503 h 951006"/>
                <a:gd name="connsiteX6" fmla="*/ 0 w 2377516"/>
                <a:gd name="connsiteY6" fmla="*/ 0 h 951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77516" h="951006">
                  <a:moveTo>
                    <a:pt x="0" y="0"/>
                  </a:moveTo>
                  <a:lnTo>
                    <a:pt x="1902013" y="0"/>
                  </a:lnTo>
                  <a:lnTo>
                    <a:pt x="2377516" y="475503"/>
                  </a:lnTo>
                  <a:lnTo>
                    <a:pt x="1902013" y="951006"/>
                  </a:lnTo>
                  <a:lnTo>
                    <a:pt x="0" y="951006"/>
                  </a:lnTo>
                  <a:lnTo>
                    <a:pt x="475503" y="4755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1488257"/>
                <a:satOff val="8966"/>
                <a:lumOff val="719"/>
                <a:alphaOff val="0"/>
              </a:schemeClr>
            </a:fillRef>
            <a:effectRef idx="3">
              <a:schemeClr val="accent2">
                <a:hueOff val="-1488257"/>
                <a:satOff val="8966"/>
                <a:lumOff val="71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1523" tIns="52007" rIns="527510" bIns="52007" numCol="1" spcCol="1270" anchor="ctr" anchorCtr="0">
              <a:noAutofit/>
            </a:bodyPr>
            <a:lstStyle/>
            <a:p>
              <a:pPr algn="ctr" defTabSz="173347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3900" dirty="0"/>
                <a:t>Do</a:t>
              </a:r>
              <a:endParaRPr lang="ko-KR" altLang="en-US" sz="3900" dirty="0"/>
            </a:p>
          </p:txBody>
        </p:sp>
        <p:sp>
          <p:nvSpPr>
            <p:cNvPr id="9" name="자유형 8"/>
            <p:cNvSpPr/>
            <p:nvPr/>
          </p:nvSpPr>
          <p:spPr>
            <a:xfrm>
              <a:off x="4837488" y="2368417"/>
              <a:ext cx="2377516" cy="951006"/>
            </a:xfrm>
            <a:custGeom>
              <a:avLst/>
              <a:gdLst>
                <a:gd name="connsiteX0" fmla="*/ 0 w 2377516"/>
                <a:gd name="connsiteY0" fmla="*/ 0 h 951006"/>
                <a:gd name="connsiteX1" fmla="*/ 1902013 w 2377516"/>
                <a:gd name="connsiteY1" fmla="*/ 0 h 951006"/>
                <a:gd name="connsiteX2" fmla="*/ 2377516 w 2377516"/>
                <a:gd name="connsiteY2" fmla="*/ 475503 h 951006"/>
                <a:gd name="connsiteX3" fmla="*/ 1902013 w 2377516"/>
                <a:gd name="connsiteY3" fmla="*/ 951006 h 951006"/>
                <a:gd name="connsiteX4" fmla="*/ 0 w 2377516"/>
                <a:gd name="connsiteY4" fmla="*/ 951006 h 951006"/>
                <a:gd name="connsiteX5" fmla="*/ 475503 w 2377516"/>
                <a:gd name="connsiteY5" fmla="*/ 475503 h 951006"/>
                <a:gd name="connsiteX6" fmla="*/ 0 w 2377516"/>
                <a:gd name="connsiteY6" fmla="*/ 0 h 951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77516" h="951006">
                  <a:moveTo>
                    <a:pt x="0" y="0"/>
                  </a:moveTo>
                  <a:lnTo>
                    <a:pt x="1902013" y="0"/>
                  </a:lnTo>
                  <a:lnTo>
                    <a:pt x="2377516" y="475503"/>
                  </a:lnTo>
                  <a:lnTo>
                    <a:pt x="1902013" y="951006"/>
                  </a:lnTo>
                  <a:lnTo>
                    <a:pt x="0" y="951006"/>
                  </a:lnTo>
                  <a:lnTo>
                    <a:pt x="475503" y="4755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2976513"/>
                <a:satOff val="17933"/>
                <a:lumOff val="1437"/>
                <a:alphaOff val="0"/>
              </a:schemeClr>
            </a:fillRef>
            <a:effectRef idx="3">
              <a:schemeClr val="accent2">
                <a:hueOff val="-2976513"/>
                <a:satOff val="17933"/>
                <a:lumOff val="1437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1523" tIns="52007" rIns="527510" bIns="52007" numCol="1" spcCol="1270" anchor="ctr" anchorCtr="0">
              <a:noAutofit/>
            </a:bodyPr>
            <a:lstStyle/>
            <a:p>
              <a:pPr algn="ctr" defTabSz="173347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3900" dirty="0"/>
                <a:t>Check</a:t>
              </a:r>
            </a:p>
          </p:txBody>
        </p:sp>
        <p:sp>
          <p:nvSpPr>
            <p:cNvPr id="10" name="자유형 9"/>
            <p:cNvSpPr/>
            <p:nvPr/>
          </p:nvSpPr>
          <p:spPr>
            <a:xfrm>
              <a:off x="6977253" y="2368417"/>
              <a:ext cx="2377516" cy="951006"/>
            </a:xfrm>
            <a:custGeom>
              <a:avLst/>
              <a:gdLst>
                <a:gd name="connsiteX0" fmla="*/ 0 w 2377516"/>
                <a:gd name="connsiteY0" fmla="*/ 0 h 951006"/>
                <a:gd name="connsiteX1" fmla="*/ 1902013 w 2377516"/>
                <a:gd name="connsiteY1" fmla="*/ 0 h 951006"/>
                <a:gd name="connsiteX2" fmla="*/ 2377516 w 2377516"/>
                <a:gd name="connsiteY2" fmla="*/ 475503 h 951006"/>
                <a:gd name="connsiteX3" fmla="*/ 1902013 w 2377516"/>
                <a:gd name="connsiteY3" fmla="*/ 951006 h 951006"/>
                <a:gd name="connsiteX4" fmla="*/ 0 w 2377516"/>
                <a:gd name="connsiteY4" fmla="*/ 951006 h 951006"/>
                <a:gd name="connsiteX5" fmla="*/ 475503 w 2377516"/>
                <a:gd name="connsiteY5" fmla="*/ 475503 h 951006"/>
                <a:gd name="connsiteX6" fmla="*/ 0 w 2377516"/>
                <a:gd name="connsiteY6" fmla="*/ 0 h 951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77516" h="951006">
                  <a:moveTo>
                    <a:pt x="0" y="0"/>
                  </a:moveTo>
                  <a:lnTo>
                    <a:pt x="1902013" y="0"/>
                  </a:lnTo>
                  <a:lnTo>
                    <a:pt x="2377516" y="475503"/>
                  </a:lnTo>
                  <a:lnTo>
                    <a:pt x="1902013" y="951006"/>
                  </a:lnTo>
                  <a:lnTo>
                    <a:pt x="0" y="951006"/>
                  </a:lnTo>
                  <a:lnTo>
                    <a:pt x="475503" y="47550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-4464770"/>
                <a:satOff val="26899"/>
                <a:lumOff val="2156"/>
                <a:alphaOff val="0"/>
              </a:schemeClr>
            </a:fillRef>
            <a:effectRef idx="3">
              <a:schemeClr val="accent2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631523" tIns="52007" rIns="527510" bIns="52007" numCol="1" spcCol="1270" anchor="ctr" anchorCtr="0">
              <a:noAutofit/>
            </a:bodyPr>
            <a:lstStyle/>
            <a:p>
              <a:pPr algn="ctr" defTabSz="1733478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ko-KR" sz="3900" dirty="0"/>
                <a:t>Act</a:t>
              </a:r>
            </a:p>
          </p:txBody>
        </p:sp>
      </p:grpSp>
      <p:sp>
        <p:nvSpPr>
          <p:cNvPr id="29" name="AutoShape 69"/>
          <p:cNvSpPr>
            <a:spLocks noChangeArrowheads="1"/>
          </p:cNvSpPr>
          <p:nvPr/>
        </p:nvSpPr>
        <p:spPr bwMode="auto">
          <a:xfrm>
            <a:off x="7207187" y="3635029"/>
            <a:ext cx="1976433" cy="571994"/>
          </a:xfrm>
          <a:prstGeom prst="roundRect">
            <a:avLst/>
          </a:prstGeom>
          <a:solidFill>
            <a:srgbClr val="B4DEEA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362" fontAlgn="ctr" latinLnBrk="0">
              <a:spcBef>
                <a:spcPct val="50000"/>
              </a:spcBef>
              <a:defRPr/>
            </a:pPr>
            <a:r>
              <a:rPr lang="ko-KR" altLang="en-US" sz="1200" b="1" dirty="0">
                <a:solidFill>
                  <a:prstClr val="black"/>
                </a:solidFill>
                <a:latin typeface="맑은 고딕" pitchFamily="50" charset="-127"/>
                <a:ea typeface="맑은 고딕" panose="020B0503020000020004" pitchFamily="50" charset="-127"/>
              </a:rPr>
              <a:t>결과 환류</a:t>
            </a:r>
          </a:p>
        </p:txBody>
      </p:sp>
      <p:sp>
        <p:nvSpPr>
          <p:cNvPr id="30" name="Text Box 59"/>
          <p:cNvSpPr txBox="1">
            <a:spLocks noChangeArrowheads="1"/>
          </p:cNvSpPr>
          <p:nvPr/>
        </p:nvSpPr>
        <p:spPr bwMode="auto">
          <a:xfrm>
            <a:off x="7194769" y="4311150"/>
            <a:ext cx="2160001" cy="1611586"/>
          </a:xfrm>
          <a:prstGeom prst="rect">
            <a:avLst/>
          </a:prstGeom>
          <a:noFill/>
          <a:ln>
            <a:noFill/>
          </a:ln>
        </p:spPr>
        <p:txBody>
          <a:bodyPr wrap="square" lIns="36000" tIns="36000" rIns="36000" bIns="3600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59" indent="-93659" latinLnBrk="0">
              <a:lnSpc>
                <a:spcPct val="150000"/>
              </a:lnSpc>
              <a:spcBef>
                <a:spcPct val="25000"/>
              </a:spcBef>
              <a:buFontTx/>
              <a:buChar char="•"/>
            </a:pPr>
            <a:r>
              <a:rPr lang="ko-KR" altLang="en-US" sz="100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교육수요자 만족도 조사 위원회 결과 </a:t>
            </a: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공유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  <a:p>
            <a:pPr marL="93659" indent="-93659" latinLnBrk="0">
              <a:lnSpc>
                <a:spcPct val="150000"/>
              </a:lnSpc>
              <a:spcBef>
                <a:spcPct val="25000"/>
              </a:spcBef>
              <a:buFontTx/>
              <a:buChar char="•"/>
            </a:pP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관련 </a:t>
            </a:r>
            <a:r>
              <a:rPr lang="ko-KR" altLang="en-US" sz="1000" dirty="0" smtClean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부서에 결과 </a:t>
            </a: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공유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  <a:p>
            <a:pPr marL="93659" indent="-93659" latinLnBrk="0">
              <a:lnSpc>
                <a:spcPct val="150000"/>
              </a:lnSpc>
              <a:spcBef>
                <a:spcPct val="25000"/>
              </a:spcBef>
              <a:buFontTx/>
              <a:buChar char="•"/>
            </a:pP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위원 및 구성원의 의견 수렴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  <a:p>
            <a:pPr marL="93659" indent="-93659" latinLnBrk="0">
              <a:lnSpc>
                <a:spcPct val="150000"/>
              </a:lnSpc>
              <a:spcBef>
                <a:spcPct val="25000"/>
              </a:spcBef>
              <a:buFontTx/>
              <a:buChar char="•"/>
            </a:pPr>
            <a:r>
              <a:rPr lang="ko-KR" altLang="en-US" sz="1000" dirty="0">
                <a:solidFill>
                  <a:srgbClr val="000000"/>
                </a:solidFill>
                <a:latin typeface="맑은 고딕" panose="020B0503020000020004" pitchFamily="50" charset="-127"/>
                <a:cs typeface="Arial" pitchFamily="34" charset="0"/>
              </a:rPr>
              <a:t>개선방안 이행 점검  실시</a:t>
            </a: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  <a:p>
            <a:pPr marL="93659" indent="-93659" latinLnBrk="0">
              <a:lnSpc>
                <a:spcPct val="150000"/>
              </a:lnSpc>
              <a:spcBef>
                <a:spcPct val="25000"/>
              </a:spcBef>
              <a:buFontTx/>
              <a:buChar char="•"/>
            </a:pPr>
            <a:endParaRPr lang="en-US" altLang="ko-KR" sz="1000" dirty="0">
              <a:solidFill>
                <a:srgbClr val="000000"/>
              </a:solidFill>
              <a:latin typeface="맑은 고딕" panose="020B0503020000020004" pitchFamily="50" charset="-127"/>
              <a:cs typeface="Arial" pitchFamily="34" charset="0"/>
            </a:endParaRPr>
          </a:p>
        </p:txBody>
      </p:sp>
      <p:cxnSp>
        <p:nvCxnSpPr>
          <p:cNvPr id="13" name="꺾인 연결선 12"/>
          <p:cNvCxnSpPr/>
          <p:nvPr/>
        </p:nvCxnSpPr>
        <p:spPr>
          <a:xfrm flipH="1">
            <a:off x="792134" y="3935434"/>
            <a:ext cx="8391486" cy="859"/>
          </a:xfrm>
          <a:prstGeom prst="bentConnector5">
            <a:avLst>
              <a:gd name="adj1" fmla="val -4048"/>
              <a:gd name="adj2" fmla="val 269829884"/>
              <a:gd name="adj3" fmla="val 102724"/>
            </a:avLst>
          </a:prstGeom>
          <a:ln w="38100" cmpd="sng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766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7">
            <a:extLst>
              <a:ext uri="{FF2B5EF4-FFF2-40B4-BE49-F238E27FC236}">
                <a16:creationId xmlns="" xmlns:a16="http://schemas.microsoft.com/office/drawing/2014/main" id="{B4AD6C00-00F9-40C9-8041-0346F35B7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524" y="179348"/>
            <a:ext cx="1492716" cy="369332"/>
          </a:xfrm>
        </p:spPr>
        <p:txBody>
          <a:bodyPr/>
          <a:lstStyle/>
          <a:p>
            <a:r>
              <a:rPr lang="en-US" altLang="ko-KR" dirty="0" smtClean="0">
                <a:latin typeface="+mj-ea"/>
                <a:ea typeface="+mj-ea"/>
              </a:rPr>
              <a:t>4. </a:t>
            </a:r>
            <a:r>
              <a:rPr lang="ko-KR" altLang="en-US" dirty="0" smtClean="0">
                <a:latin typeface="+mj-ea"/>
                <a:ea typeface="+mj-ea"/>
              </a:rPr>
              <a:t>조사 설계</a:t>
            </a:r>
            <a:endParaRPr lang="ko-KR" altLang="en-US" dirty="0">
              <a:latin typeface="+mj-ea"/>
              <a:ea typeface="+mj-ea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4713191" y="6458501"/>
            <a:ext cx="479618" cy="276999"/>
          </a:xfr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6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439734" y="5913331"/>
            <a:ext cx="519453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60000"/>
              </a:lnSpc>
            </a:pPr>
            <a:endParaRPr lang="ko-KR" altLang="en-US" sz="1000" kern="0" dirty="0">
              <a:solidFill>
                <a:srgbClr val="00000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  <p:sp>
        <p:nvSpPr>
          <p:cNvPr id="4" name="직사각형 3"/>
          <p:cNvSpPr/>
          <p:nvPr/>
        </p:nvSpPr>
        <p:spPr bwMode="auto">
          <a:xfrm>
            <a:off x="1028565" y="1557216"/>
            <a:ext cx="2088232" cy="683654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조사 대상</a:t>
            </a:r>
            <a:endParaRPr lang="ko-KR" altLang="en-US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 bwMode="auto">
          <a:xfrm>
            <a:off x="1028565" y="2408642"/>
            <a:ext cx="2088232" cy="683654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조사 규모</a:t>
            </a:r>
            <a:endParaRPr lang="ko-KR" altLang="en-US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직사각형 13"/>
          <p:cNvSpPr/>
          <p:nvPr/>
        </p:nvSpPr>
        <p:spPr bwMode="auto">
          <a:xfrm>
            <a:off x="1028565" y="3260067"/>
            <a:ext cx="2088232" cy="683654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조사 기간</a:t>
            </a:r>
            <a:endParaRPr lang="ko-KR" altLang="en-US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직사각형 14"/>
          <p:cNvSpPr/>
          <p:nvPr/>
        </p:nvSpPr>
        <p:spPr bwMode="auto">
          <a:xfrm>
            <a:off x="1028565" y="4111494"/>
            <a:ext cx="2088232" cy="683654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조사 방법</a:t>
            </a:r>
            <a:endParaRPr lang="ko-KR" altLang="en-US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직사각형 15"/>
          <p:cNvSpPr/>
          <p:nvPr/>
        </p:nvSpPr>
        <p:spPr bwMode="auto">
          <a:xfrm>
            <a:off x="1028565" y="4962920"/>
            <a:ext cx="2088232" cy="683654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ko-KR" altLang="en-US" b="1" dirty="0" smtClean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맑은 고딕" pitchFamily="50" charset="-127"/>
                <a:ea typeface="맑은 고딕" pitchFamily="50" charset="-127"/>
              </a:rPr>
              <a:t>분석 방법</a:t>
            </a:r>
            <a:endParaRPr lang="ko-KR" altLang="en-US" b="1" dirty="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이등변 삼각형 4"/>
          <p:cNvSpPr/>
          <p:nvPr/>
        </p:nvSpPr>
        <p:spPr bwMode="auto">
          <a:xfrm rot="5400000">
            <a:off x="2953233" y="1792364"/>
            <a:ext cx="683999" cy="21285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이등변 삼각형 17"/>
          <p:cNvSpPr/>
          <p:nvPr/>
        </p:nvSpPr>
        <p:spPr bwMode="auto">
          <a:xfrm rot="5400000">
            <a:off x="2953233" y="2643868"/>
            <a:ext cx="683999" cy="21285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이등변 삼각형 18"/>
          <p:cNvSpPr/>
          <p:nvPr/>
        </p:nvSpPr>
        <p:spPr bwMode="auto">
          <a:xfrm rot="5400000">
            <a:off x="2953233" y="3495467"/>
            <a:ext cx="683999" cy="21285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이등변 삼각형 19"/>
          <p:cNvSpPr/>
          <p:nvPr/>
        </p:nvSpPr>
        <p:spPr bwMode="auto">
          <a:xfrm rot="5400000">
            <a:off x="2953233" y="4347066"/>
            <a:ext cx="683999" cy="21285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이등변 삼각형 20"/>
          <p:cNvSpPr/>
          <p:nvPr/>
        </p:nvSpPr>
        <p:spPr bwMode="auto">
          <a:xfrm rot="5400000">
            <a:off x="2953233" y="5198146"/>
            <a:ext cx="683999" cy="212858"/>
          </a:xfrm>
          <a:prstGeom prst="triangl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endParaRPr lang="ko-KR" altLang="en-US" sz="1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직사각형 5"/>
          <p:cNvSpPr/>
          <p:nvPr/>
        </p:nvSpPr>
        <p:spPr bwMode="auto">
          <a:xfrm>
            <a:off x="3617687" y="1557215"/>
            <a:ext cx="5295754" cy="683578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  <a:effectLst>
            <a:innerShdw blurRad="63500" dist="50800" dir="5400000">
              <a:prstClr val="black">
                <a:alpha val="24000"/>
              </a:prstClr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60347" indent="-184142">
              <a:buFont typeface="Arial" panose="020B0604020202020204" pitchFamily="34" charset="0"/>
              <a:buChar char="•"/>
            </a:pPr>
            <a:r>
              <a:rPr lang="ko-KR" altLang="en-US" sz="1400" b="1" dirty="0" smtClean="0">
                <a:latin typeface="+mn-ea"/>
              </a:rPr>
              <a:t>산업체</a:t>
            </a:r>
            <a:endParaRPr lang="ko-KR" altLang="en-US" sz="1400" b="1" dirty="0">
              <a:latin typeface="+mn-ea"/>
            </a:endParaRPr>
          </a:p>
        </p:txBody>
      </p:sp>
      <p:sp>
        <p:nvSpPr>
          <p:cNvPr id="22" name="직사각형 21"/>
          <p:cNvSpPr/>
          <p:nvPr/>
        </p:nvSpPr>
        <p:spPr bwMode="auto">
          <a:xfrm>
            <a:off x="3617687" y="2408716"/>
            <a:ext cx="5295754" cy="683578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  <a:effectLst>
            <a:innerShdw blurRad="63500" dist="50800" dir="5400000">
              <a:prstClr val="black">
                <a:alpha val="24000"/>
              </a:prstClr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60347" indent="-184142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 smtClean="0">
                <a:latin typeface="+mn-ea"/>
              </a:rPr>
              <a:t>산업체 직원 </a:t>
            </a:r>
            <a:r>
              <a:rPr lang="en-US" altLang="ko-KR" sz="1400" b="1" dirty="0" smtClean="0">
                <a:latin typeface="+mn-ea"/>
              </a:rPr>
              <a:t>204</a:t>
            </a:r>
            <a:r>
              <a:rPr lang="ko-KR" altLang="en-US" sz="1400" b="1" dirty="0" smtClean="0">
                <a:latin typeface="+mn-ea"/>
              </a:rPr>
              <a:t>명</a:t>
            </a:r>
            <a:endParaRPr lang="en-US" altLang="ko-KR" sz="1400" b="1" dirty="0">
              <a:latin typeface="+mn-ea"/>
            </a:endParaRPr>
          </a:p>
          <a:p>
            <a:pPr marL="360347" indent="-184142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ko-KR" altLang="en-US" sz="1400" b="1" dirty="0">
                <a:latin typeface="+mn-ea"/>
              </a:rPr>
              <a:t>표본추출방법 </a:t>
            </a:r>
            <a:r>
              <a:rPr lang="en-US" altLang="ko-KR" sz="1400" b="1" dirty="0">
                <a:latin typeface="+mn-ea"/>
              </a:rPr>
              <a:t>: </a:t>
            </a:r>
            <a:r>
              <a:rPr lang="ko-KR" altLang="en-US" sz="1400" b="1" dirty="0">
                <a:latin typeface="+mn-ea"/>
              </a:rPr>
              <a:t>단순무작위추출법 </a:t>
            </a:r>
          </a:p>
        </p:txBody>
      </p:sp>
      <p:sp>
        <p:nvSpPr>
          <p:cNvPr id="23" name="직사각형 22"/>
          <p:cNvSpPr/>
          <p:nvPr/>
        </p:nvSpPr>
        <p:spPr bwMode="auto">
          <a:xfrm>
            <a:off x="3617687" y="3259894"/>
            <a:ext cx="5295754" cy="683578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  <a:effectLst>
            <a:innerShdw blurRad="63500" dist="50800" dir="5400000">
              <a:prstClr val="black">
                <a:alpha val="24000"/>
              </a:prstClr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60347" indent="-184142">
              <a:buFont typeface="Arial" panose="020B0604020202020204" pitchFamily="34" charset="0"/>
              <a:buChar char="•"/>
            </a:pPr>
            <a:r>
              <a:rPr lang="en-US" altLang="ko-KR" sz="1400" b="1" dirty="0" smtClean="0">
                <a:latin typeface="맑은 고딕" pitchFamily="50" charset="-127"/>
              </a:rPr>
              <a:t>2022.</a:t>
            </a:r>
            <a:r>
              <a:rPr lang="ko-KR" altLang="en-US" sz="1400" b="1" dirty="0" smtClean="0">
                <a:latin typeface="맑은 고딕" pitchFamily="50" charset="-127"/>
              </a:rPr>
              <a:t> </a:t>
            </a:r>
            <a:r>
              <a:rPr lang="en-US" altLang="ko-KR" sz="1400" b="1" dirty="0" smtClean="0">
                <a:latin typeface="맑은 고딕" pitchFamily="50" charset="-127"/>
              </a:rPr>
              <a:t>12.</a:t>
            </a:r>
            <a:r>
              <a:rPr lang="ko-KR" altLang="en-US" sz="1400" b="1" dirty="0" smtClean="0">
                <a:latin typeface="맑은 고딕" pitchFamily="50" charset="-127"/>
              </a:rPr>
              <a:t> </a:t>
            </a:r>
            <a:r>
              <a:rPr lang="en-US" altLang="ko-KR" sz="1400" b="1" dirty="0" smtClean="0">
                <a:latin typeface="맑은 고딕" pitchFamily="50" charset="-127"/>
              </a:rPr>
              <a:t>05</a:t>
            </a:r>
            <a:r>
              <a:rPr lang="en-US" altLang="ko-KR" sz="1400" b="1" dirty="0">
                <a:latin typeface="맑은 고딕" pitchFamily="50" charset="-127"/>
              </a:rPr>
              <a:t>.</a:t>
            </a:r>
            <a:r>
              <a:rPr lang="ko-KR" altLang="en-US" sz="1400" b="1" dirty="0">
                <a:latin typeface="맑은 고딕" pitchFamily="50" charset="-127"/>
              </a:rPr>
              <a:t> </a:t>
            </a:r>
            <a:r>
              <a:rPr lang="en-US" altLang="ko-KR" sz="1400" b="1" dirty="0">
                <a:latin typeface="맑은 고딕" pitchFamily="50" charset="-127"/>
              </a:rPr>
              <a:t>~ </a:t>
            </a:r>
            <a:r>
              <a:rPr lang="en-US" altLang="ko-KR" sz="1400" b="1" dirty="0" smtClean="0">
                <a:latin typeface="맑은 고딕" pitchFamily="50" charset="-127"/>
              </a:rPr>
              <a:t>2023. 2. 28.</a:t>
            </a:r>
            <a:endParaRPr lang="ko-KR" altLang="en-US" sz="1400" b="1" dirty="0">
              <a:latin typeface="맑은 고딕" pitchFamily="50" charset="-127"/>
            </a:endParaRPr>
          </a:p>
        </p:txBody>
      </p:sp>
      <p:sp>
        <p:nvSpPr>
          <p:cNvPr id="24" name="직사각형 23"/>
          <p:cNvSpPr/>
          <p:nvPr/>
        </p:nvSpPr>
        <p:spPr bwMode="auto">
          <a:xfrm>
            <a:off x="3617687" y="4111569"/>
            <a:ext cx="5295754" cy="683578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  <a:effectLst>
            <a:innerShdw blurRad="63500" dist="50800" dir="5400000">
              <a:prstClr val="black">
                <a:alpha val="24000"/>
              </a:prstClr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60347" indent="-184142">
              <a:buFont typeface="Arial" panose="020B0604020202020204" pitchFamily="34" charset="0"/>
              <a:buChar char="•"/>
            </a:pPr>
            <a:r>
              <a:rPr lang="ko-KR" altLang="en-US" sz="1400" b="1" dirty="0" smtClean="0">
                <a:latin typeface="맑은 고딕" pitchFamily="50" charset="-127"/>
              </a:rPr>
              <a:t>온라인 설문 조사</a:t>
            </a:r>
            <a:endParaRPr lang="ko-KR" altLang="en-US" sz="1400" b="1" dirty="0">
              <a:latin typeface="맑은 고딕" pitchFamily="50" charset="-127"/>
            </a:endParaRPr>
          </a:p>
        </p:txBody>
      </p:sp>
      <p:sp>
        <p:nvSpPr>
          <p:cNvPr id="25" name="직사각형 24"/>
          <p:cNvSpPr/>
          <p:nvPr/>
        </p:nvSpPr>
        <p:spPr bwMode="auto">
          <a:xfrm>
            <a:off x="3617687" y="4962995"/>
            <a:ext cx="5295754" cy="683578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  <a:effectLst>
            <a:innerShdw blurRad="63500" dist="50800" dir="5400000">
              <a:prstClr val="black">
                <a:alpha val="24000"/>
              </a:prstClr>
            </a:inn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60347" indent="-184142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US" altLang="ko-KR" sz="1400" b="1" dirty="0">
                <a:latin typeface="+mn-ea"/>
              </a:rPr>
              <a:t>SPSS</a:t>
            </a:r>
            <a:r>
              <a:rPr lang="ko-KR" altLang="en-US" sz="1400" b="1" dirty="0">
                <a:latin typeface="+mn-ea"/>
              </a:rPr>
              <a:t>와 </a:t>
            </a:r>
            <a:r>
              <a:rPr lang="en-US" altLang="ko-KR" sz="1400" b="1" dirty="0">
                <a:latin typeface="+mn-ea"/>
              </a:rPr>
              <a:t>Excel </a:t>
            </a:r>
            <a:r>
              <a:rPr lang="ko-KR" altLang="en-US" sz="1400" b="1" dirty="0" smtClean="0">
                <a:latin typeface="+mn-ea"/>
              </a:rPr>
              <a:t>활용하여</a:t>
            </a:r>
            <a:r>
              <a:rPr lang="en-US" altLang="ko-KR" sz="1400" b="1" dirty="0">
                <a:latin typeface="+mn-ea"/>
              </a:rPr>
              <a:t> </a:t>
            </a:r>
            <a:r>
              <a:rPr lang="ko-KR" altLang="en-US" sz="1400" b="1" dirty="0" smtClean="0">
                <a:latin typeface="+mn-ea"/>
              </a:rPr>
              <a:t>빈도분석</a:t>
            </a:r>
            <a:r>
              <a:rPr lang="en-US" altLang="ko-KR" sz="1400" b="1" dirty="0">
                <a:latin typeface="+mn-ea"/>
              </a:rPr>
              <a:t>, </a:t>
            </a:r>
            <a:r>
              <a:rPr lang="en-US" altLang="ko-KR" sz="1400" b="1" dirty="0" smtClean="0">
                <a:latin typeface="+mn-ea"/>
              </a:rPr>
              <a:t>t</a:t>
            </a:r>
            <a:r>
              <a:rPr lang="ko-KR" altLang="en-US" sz="1400" b="1" dirty="0">
                <a:latin typeface="+mn-ea"/>
              </a:rPr>
              <a:t>검정</a:t>
            </a:r>
            <a:r>
              <a:rPr lang="en-US" altLang="ko-KR" sz="1400" b="1" dirty="0">
                <a:latin typeface="+mn-ea"/>
              </a:rPr>
              <a:t>, </a:t>
            </a:r>
            <a:r>
              <a:rPr lang="en-US" altLang="ko-KR" sz="1400" b="1" dirty="0" smtClean="0">
                <a:latin typeface="+mn-ea"/>
              </a:rPr>
              <a:t>SSA </a:t>
            </a:r>
            <a:r>
              <a:rPr lang="ko-KR" altLang="en-US" sz="1400" b="1" dirty="0" smtClean="0">
                <a:latin typeface="+mn-ea"/>
              </a:rPr>
              <a:t>분석 등</a:t>
            </a:r>
            <a:endParaRPr lang="ko-KR" altLang="en-US" sz="14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1630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  <a:latin typeface="+mn-ea"/>
                <a:ea typeface="+mn-ea"/>
              </a:rPr>
              <a:t>4. </a:t>
            </a:r>
            <a:r>
              <a:rPr lang="ko-KR" altLang="en-US" dirty="0">
                <a:solidFill>
                  <a:schemeClr val="tx1"/>
                </a:solidFill>
                <a:latin typeface="+mn-ea"/>
                <a:ea typeface="+mn-ea"/>
              </a:rPr>
              <a:t>조사 설계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/>
              <a:t>-</a:t>
            </a:r>
            <a:fld id="{D1E91C36-28B7-495F-BC82-F90B359F408A}" type="slidenum">
              <a:rPr lang="ko-KR" altLang="en-US" smtClean="0"/>
              <a:pPr/>
              <a:t>7</a:t>
            </a:fld>
            <a:r>
              <a:rPr lang="en-US" altLang="ko-KR"/>
              <a:t>-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4294967295"/>
          </p:nvPr>
        </p:nvSpPr>
        <p:spPr>
          <a:xfrm>
            <a:off x="630395" y="856210"/>
            <a:ext cx="8859838" cy="607320"/>
          </a:xfrm>
          <a:prstGeom prst="roundRect">
            <a:avLst>
              <a:gd name="adj" fmla="val 7143"/>
            </a:avLst>
          </a:prstGeom>
          <a:ln w="28575"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pPr marL="0" indent="0" algn="ctr">
              <a:lnSpc>
                <a:spcPct val="200000"/>
              </a:lnSpc>
              <a:buNone/>
            </a:pPr>
            <a:r>
              <a:rPr lang="ko-KR" altLang="en-US" sz="1400" b="1" dirty="0" err="1" smtClean="0">
                <a:cs typeface="Times New Roman" pitchFamily="18" charset="0"/>
              </a:rPr>
              <a:t>리커트</a:t>
            </a:r>
            <a:r>
              <a:rPr lang="ko-KR" altLang="en-US" sz="1400" b="1" dirty="0" smtClean="0">
                <a:cs typeface="Times New Roman" pitchFamily="18" charset="0"/>
              </a:rPr>
              <a:t> </a:t>
            </a:r>
            <a:r>
              <a:rPr lang="en-US" altLang="ko-KR" sz="1400" b="1" dirty="0">
                <a:cs typeface="Times New Roman" pitchFamily="18" charset="0"/>
              </a:rPr>
              <a:t>5</a:t>
            </a:r>
            <a:r>
              <a:rPr lang="ko-KR" altLang="en-US" sz="1400" b="1" dirty="0">
                <a:cs typeface="Times New Roman" pitchFamily="18" charset="0"/>
              </a:rPr>
              <a:t>점 척도에 </a:t>
            </a:r>
            <a:r>
              <a:rPr lang="ko-KR" altLang="en-US" sz="1400" b="1" dirty="0" smtClean="0">
                <a:cs typeface="Times New Roman" pitchFamily="18" charset="0"/>
              </a:rPr>
              <a:t>의해 이루어지며</a:t>
            </a:r>
            <a:r>
              <a:rPr lang="en-US" altLang="ko-KR" sz="1400" b="1" dirty="0" smtClean="0">
                <a:cs typeface="Times New Roman" pitchFamily="18" charset="0"/>
              </a:rPr>
              <a:t>, </a:t>
            </a:r>
            <a:r>
              <a:rPr lang="ko-KR" altLang="en-US" sz="1400" b="1" dirty="0" smtClean="0">
                <a:cs typeface="Times New Roman" pitchFamily="18" charset="0"/>
              </a:rPr>
              <a:t>총점 </a:t>
            </a:r>
            <a:r>
              <a:rPr lang="en-US" altLang="ko-KR" sz="1400" b="1" dirty="0">
                <a:cs typeface="Times New Roman" pitchFamily="18" charset="0"/>
              </a:rPr>
              <a:t>100</a:t>
            </a:r>
            <a:r>
              <a:rPr lang="ko-KR" altLang="en-US" sz="1400" b="1" dirty="0">
                <a:cs typeface="Times New Roman" pitchFamily="18" charset="0"/>
              </a:rPr>
              <a:t>점 기준으로 </a:t>
            </a:r>
            <a:r>
              <a:rPr lang="ko-KR" altLang="en-US" sz="1400" b="1" dirty="0" smtClean="0">
                <a:cs typeface="Times New Roman" pitchFamily="18" charset="0"/>
              </a:rPr>
              <a:t>환산된 값을 도출</a:t>
            </a:r>
            <a:endParaRPr lang="en-US" altLang="ko-KR" sz="1400" b="1" dirty="0">
              <a:cs typeface="Times New Roman" pitchFamily="18" charset="0"/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630395" y="1628769"/>
            <a:ext cx="8856000" cy="44158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latin typeface="+mn-ea"/>
              </a:rPr>
              <a:t>산업체 만족도 </a:t>
            </a:r>
            <a:r>
              <a:rPr lang="ko-KR" altLang="en-US" sz="1400" b="1" dirty="0">
                <a:latin typeface="+mn-ea"/>
              </a:rPr>
              <a:t>값 산출과 조사 결과의 해석</a:t>
            </a:r>
          </a:p>
        </p:txBody>
      </p:sp>
      <p:sp>
        <p:nvSpPr>
          <p:cNvPr id="86" name="왼쪽/오른쪽 화살표 85"/>
          <p:cNvSpPr/>
          <p:nvPr/>
        </p:nvSpPr>
        <p:spPr>
          <a:xfrm>
            <a:off x="920972" y="3250299"/>
            <a:ext cx="3924000" cy="540000"/>
          </a:xfrm>
          <a:prstGeom prst="leftRightArrow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87" name="왼쪽/오른쪽 화살표 86"/>
          <p:cNvSpPr/>
          <p:nvPr/>
        </p:nvSpPr>
        <p:spPr>
          <a:xfrm>
            <a:off x="920988" y="5003651"/>
            <a:ext cx="3924000" cy="540000"/>
          </a:xfrm>
          <a:prstGeom prst="leftRightArrow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endParaRPr lang="ko-KR" altLang="en-US" sz="1000" dirty="0">
              <a:solidFill>
                <a:schemeClr val="tx1"/>
              </a:solidFill>
            </a:endParaRPr>
          </a:p>
        </p:txBody>
      </p:sp>
      <p:sp>
        <p:nvSpPr>
          <p:cNvPr id="89" name="아래쪽 화살표 88"/>
          <p:cNvSpPr/>
          <p:nvPr/>
        </p:nvSpPr>
        <p:spPr>
          <a:xfrm>
            <a:off x="1329877" y="3813423"/>
            <a:ext cx="169270" cy="1167921"/>
          </a:xfrm>
          <a:prstGeom prst="downArrow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</a:gra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아래쪽 화살표 89"/>
          <p:cNvSpPr/>
          <p:nvPr/>
        </p:nvSpPr>
        <p:spPr>
          <a:xfrm>
            <a:off x="2072680" y="3813423"/>
            <a:ext cx="169270" cy="1167921"/>
          </a:xfrm>
          <a:prstGeom prst="downArrow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</a:gra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아래쪽 화살표 92"/>
          <p:cNvSpPr/>
          <p:nvPr/>
        </p:nvSpPr>
        <p:spPr>
          <a:xfrm>
            <a:off x="2864768" y="3813423"/>
            <a:ext cx="169270" cy="1167921"/>
          </a:xfrm>
          <a:prstGeom prst="downArrow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</a:gra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4" name="아래쪽 화살표 93"/>
          <p:cNvSpPr/>
          <p:nvPr/>
        </p:nvSpPr>
        <p:spPr>
          <a:xfrm>
            <a:off x="3620852" y="3813423"/>
            <a:ext cx="169270" cy="1167921"/>
          </a:xfrm>
          <a:prstGeom prst="downArrow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</a:gra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아래쪽 화살표 94"/>
          <p:cNvSpPr/>
          <p:nvPr/>
        </p:nvSpPr>
        <p:spPr>
          <a:xfrm>
            <a:off x="4363673" y="3813423"/>
            <a:ext cx="169270" cy="1167921"/>
          </a:xfrm>
          <a:prstGeom prst="downArrow">
            <a:avLst/>
          </a:prstGeom>
          <a:gradFill>
            <a:gsLst>
              <a:gs pos="0">
                <a:schemeClr val="accent2">
                  <a:lumMod val="40000"/>
                  <a:lumOff val="60000"/>
                </a:schemeClr>
              </a:gs>
              <a:gs pos="35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</a:gra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6" name="표 9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94935509"/>
                  </p:ext>
                </p:extLst>
              </p:nvPr>
            </p:nvGraphicFramePr>
            <p:xfrm>
              <a:off x="524508" y="2545668"/>
              <a:ext cx="4320542" cy="3655640"/>
            </p:xfrm>
            <a:graphic>
              <a:graphicData uri="http://schemas.openxmlformats.org/drawingml/2006/table">
                <a:tbl>
                  <a:tblPr>
                    <a:tableStyleId>{BC89EF96-8CEA-46FF-86C4-4CE0E7609802}</a:tableStyleId>
                  </a:tblPr>
                  <a:tblGrid>
                    <a:gridCol w="508177">
                      <a:extLst>
                        <a:ext uri="{9D8B030D-6E8A-4147-A177-3AD203B41FA5}">
                          <a16:colId xmlns="" xmlns:a16="http://schemas.microsoft.com/office/drawing/2014/main" val="20000"/>
                        </a:ext>
                      </a:extLst>
                    </a:gridCol>
                    <a:gridCol w="762473">
                      <a:extLst>
                        <a:ext uri="{9D8B030D-6E8A-4147-A177-3AD203B41FA5}">
                          <a16:colId xmlns="" xmlns:a16="http://schemas.microsoft.com/office/drawing/2014/main" val="20001"/>
                        </a:ext>
                      </a:extLst>
                    </a:gridCol>
                    <a:gridCol w="762473">
                      <a:extLst>
                        <a:ext uri="{9D8B030D-6E8A-4147-A177-3AD203B41FA5}">
                          <a16:colId xmlns="" xmlns:a16="http://schemas.microsoft.com/office/drawing/2014/main" val="20002"/>
                        </a:ext>
                      </a:extLst>
                    </a:gridCol>
                    <a:gridCol w="762473">
                      <a:extLst>
                        <a:ext uri="{9D8B030D-6E8A-4147-A177-3AD203B41FA5}">
                          <a16:colId xmlns="" xmlns:a16="http://schemas.microsoft.com/office/drawing/2014/main" val="20003"/>
                        </a:ext>
                      </a:extLst>
                    </a:gridCol>
                    <a:gridCol w="762473">
                      <a:extLst>
                        <a:ext uri="{9D8B030D-6E8A-4147-A177-3AD203B41FA5}">
                          <a16:colId xmlns="" xmlns:a16="http://schemas.microsoft.com/office/drawing/2014/main" val="20004"/>
                        </a:ext>
                      </a:extLst>
                    </a:gridCol>
                    <a:gridCol w="762473">
                      <a:extLst>
                        <a:ext uri="{9D8B030D-6E8A-4147-A177-3AD203B41FA5}">
                          <a16:colId xmlns="" xmlns:a16="http://schemas.microsoft.com/office/drawing/2014/main" val="20005"/>
                        </a:ext>
                      </a:extLst>
                    </a:gridCol>
                  </a:tblGrid>
                  <a:tr h="643910">
                    <a:tc rowSpan="2"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u="none" strike="noStrike" dirty="0">
                              <a:effectLst/>
                            </a:rPr>
                            <a:t>척도</a:t>
                          </a:r>
                          <a:endParaRPr lang="en-US" sz="12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굴림"/>
                          </a:endParaRP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매우 부정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부정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u="none" strike="noStrike" dirty="0">
                              <a:effectLst/>
                            </a:rPr>
                            <a:t>보통</a:t>
                          </a:r>
                          <a:endParaRPr lang="ko-KR" altLang="en-US" sz="12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긍정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매우 긍정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0"/>
                      </a:ext>
                    </a:extLst>
                  </a:tr>
                  <a:tr h="643910">
                    <a:tc vMerge="1">
                      <a:txBody>
                        <a:bodyPr/>
                        <a:lstStyle/>
                        <a:p>
                          <a:pPr algn="ctr" fontAlgn="ctr"/>
                          <a:endParaRPr lang="ko-KR" alt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1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2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3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4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5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="" xmlns:a16="http://schemas.microsoft.com/office/drawing/2014/main" val="10001"/>
                      </a:ext>
                    </a:extLst>
                  </a:tr>
                  <a:tr h="1080000">
                    <a:tc>
                      <a:txBody>
                        <a:bodyPr/>
                        <a:lstStyle/>
                        <a:p>
                          <a:pPr algn="ctr" fontAlgn="ctr" latinLnBrk="0"/>
                          <a:endParaRPr lang="en-US" altLang="ko-KR" sz="1000" b="1" kern="0" spc="-100" baseline="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 gridSpan="5"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u="none" strike="noStrike" dirty="0" smtClean="0">
                              <a:effectLst/>
                            </a:rPr>
                            <a:t>5</a:t>
                          </a:r>
                          <a:r>
                            <a:rPr lang="ko-KR" altLang="en-US" sz="1000" u="none" strike="noStrike" dirty="0" smtClean="0">
                              <a:effectLst/>
                            </a:rPr>
                            <a:t>점 </a:t>
                          </a:r>
                          <a:r>
                            <a:rPr lang="ko-KR" altLang="en-US" sz="1000" u="none" strike="noStrike" dirty="0">
                              <a:effectLst/>
                            </a:rPr>
                            <a:t>척도의 </a:t>
                          </a:r>
                          <a:r>
                            <a:rPr lang="en-US" altLang="ko-KR" sz="1000" u="none" strike="noStrike" dirty="0">
                              <a:effectLst/>
                            </a:rPr>
                            <a:t>100</a:t>
                          </a:r>
                          <a:r>
                            <a:rPr lang="ko-KR" altLang="en-US" sz="1000" u="none" strike="noStrike" dirty="0">
                              <a:effectLst/>
                            </a:rPr>
                            <a:t>점 척도 전환 </a:t>
                          </a:r>
                          <a:r>
                            <a:rPr lang="ko-KR" altLang="en-US" sz="1000" u="none" strike="noStrike" dirty="0" smtClean="0">
                              <a:effectLst/>
                            </a:rPr>
                            <a:t>방법</a:t>
                          </a:r>
                          <a:endParaRPr lang="en-US" altLang="ko-KR" sz="1000" u="none" strike="noStrike" dirty="0" smtClean="0">
                            <a:effectLst/>
                          </a:endParaRPr>
                        </a:p>
                        <a:p>
                          <a:pPr algn="ctr" fontAlgn="ctr" latinLnBrk="0"/>
                          <a14:m>
                            <m:oMath xmlns:m="http://schemas.openxmlformats.org/officeDocument/2006/math">
                              <m:f>
                                <m:fPr>
                                  <m:ctrlPr>
                                    <a:rPr lang="en-US" altLang="ko-KR" sz="1000" i="1" kern="0" spc="-10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ko-KR" sz="1000" kern="0" spc="-100" smtClean="0">
                                      <a:effectLst/>
                                      <a:latin typeface="Cambria Math"/>
                                    </a:rPr>
                                    <m:t>100</m:t>
                                  </m:r>
                                </m:num>
                                <m:den>
                                  <m:r>
                                    <a:rPr lang="en-US" altLang="ko-KR" sz="1000" b="0" i="0" kern="0" spc="-10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altLang="ko-KR" sz="1000" i="1" kern="0" spc="-10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altLang="ko-KR" sz="1000" i="1" kern="0" spc="-100" smtClean="0">
                                          <a:effectLst/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ko-KR" sz="1000" kern="0" spc="-100" smtClean="0">
                                          <a:effectLst/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altLang="ko-KR" sz="1000" kern="0" spc="-100" smtClean="0">
                                          <a:effectLst/>
                                          <a:latin typeface="Cambria Math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  <m:sSub>
                                <m:sSubPr>
                                  <m:ctrlPr>
                                    <a:rPr lang="en-US" altLang="ko-KR" sz="1000" i="1" kern="0" spc="-10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000" b="0" i="0" kern="0" spc="-100" smtClean="0">
                                      <a:effectLst/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altLang="ko-KR" sz="1000" kern="0" spc="-100" smtClean="0">
                                      <a:effectLst/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altLang="ko-KR" sz="1000" kern="0" spc="-100" smtClean="0">
                                      <a:effectLst/>
                                      <a:latin typeface="Cambria Math"/>
                                    </a:rPr>
                                    <m:t>𝑖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ko-KR" sz="1000" kern="0" spc="-100" dirty="0" smtClean="0">
                              <a:effectLst/>
                            </a:rPr>
                            <a:t>: </a:t>
                          </a:r>
                          <a:r>
                            <a:rPr lang="ko-KR" altLang="en-US" sz="1000" kern="0" spc="-100" dirty="0" smtClean="0">
                              <a:effectLst/>
                            </a:rPr>
                            <a:t>항목별 만족도</a:t>
                          </a:r>
                          <a:r>
                            <a:rPr lang="en-US" altLang="ko-KR" sz="1000" kern="0" spc="-100" dirty="0" smtClean="0">
                              <a:effectLst/>
                            </a:rPr>
                            <a:t>)</a:t>
                          </a:r>
                          <a:endParaRPr lang="en-US" altLang="ko-KR" sz="1000" b="0" kern="0" spc="-100" baseline="0" dirty="0" smtClean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val="10002"/>
                      </a:ext>
                    </a:extLst>
                  </a:tr>
                  <a:tr h="643910">
                    <a:tc rowSpan="2"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200" b="1" u="none" strike="noStrike" dirty="0">
                              <a:effectLst/>
                            </a:rPr>
                            <a:t>100</a:t>
                          </a:r>
                          <a:r>
                            <a:rPr lang="ko-KR" altLang="en-US" sz="1200" b="1" u="none" strike="noStrike" dirty="0">
                              <a:effectLst/>
                            </a:rPr>
                            <a:t>점 만점 기준 환산</a:t>
                          </a:r>
                          <a:endParaRPr lang="ko-KR" altLang="en-US" sz="12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u="none" strike="noStrike" dirty="0" smtClean="0">
                              <a:effectLst/>
                            </a:rPr>
                            <a:t>20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b="0" i="0" u="none" strike="noStrike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40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u="none" strike="noStrike" dirty="0" smtClean="0">
                              <a:effectLst/>
                            </a:rPr>
                            <a:t>60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80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u="none" strike="noStrike" dirty="0">
                              <a:effectLst/>
                            </a:rPr>
                            <a:t>100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="" xmlns:a16="http://schemas.microsoft.com/office/drawing/2014/main" val="10003"/>
                      </a:ext>
                    </a:extLst>
                  </a:tr>
                  <a:tr h="643910"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매우 불만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불만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보통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만족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매우 만족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6" name="표 95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94935509"/>
                  </p:ext>
                </p:extLst>
              </p:nvPr>
            </p:nvGraphicFramePr>
            <p:xfrm>
              <a:off x="524508" y="2545668"/>
              <a:ext cx="4320542" cy="3655640"/>
            </p:xfrm>
            <a:graphic>
              <a:graphicData uri="http://schemas.openxmlformats.org/drawingml/2006/table">
                <a:tbl>
                  <a:tblPr>
                    <a:tableStyleId>{BC89EF96-8CEA-46FF-86C4-4CE0E7609802}</a:tableStyleId>
                  </a:tblPr>
                  <a:tblGrid>
                    <a:gridCol w="508177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762473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762473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762473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  <a:gridCol w="762473">
                      <a:extLst>
                        <a:ext uri="{9D8B030D-6E8A-4147-A177-3AD203B41FA5}">
                          <a16:colId xmlns:a16="http://schemas.microsoft.com/office/drawing/2014/main" val="20004"/>
                        </a:ext>
                      </a:extLst>
                    </a:gridCol>
                    <a:gridCol w="762473">
                      <a:extLst>
                        <a:ext uri="{9D8B030D-6E8A-4147-A177-3AD203B41FA5}">
                          <a16:colId xmlns:a16="http://schemas.microsoft.com/office/drawing/2014/main" val="20005"/>
                        </a:ext>
                      </a:extLst>
                    </a:gridCol>
                  </a:tblGrid>
                  <a:tr h="643910">
                    <a:tc rowSpan="2"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u="none" strike="noStrike" dirty="0">
                              <a:effectLst/>
                            </a:rPr>
                            <a:t>척도</a:t>
                          </a:r>
                          <a:endParaRPr lang="en-US" sz="12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굴림"/>
                          </a:endParaRP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매우 부정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부정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u="none" strike="noStrike" dirty="0">
                              <a:effectLst/>
                            </a:rPr>
                            <a:t>보통</a:t>
                          </a:r>
                          <a:endParaRPr lang="ko-KR" altLang="en-US" sz="12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긍정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매우 긍정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643910">
                    <a:tc vMerge="1">
                      <a:txBody>
                        <a:bodyPr/>
                        <a:lstStyle/>
                        <a:p>
                          <a:pPr algn="ctr" fontAlgn="ctr"/>
                          <a:endParaRPr lang="ko-KR" altLang="en-US" sz="1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1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2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3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4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5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080000">
                    <a:tc>
                      <a:txBody>
                        <a:bodyPr/>
                        <a:lstStyle/>
                        <a:p>
                          <a:pPr algn="ctr" fontAlgn="ctr" latinLnBrk="0"/>
                          <a:endParaRPr lang="en-US" altLang="ko-KR" sz="1000" b="1" kern="0" spc="-100" baseline="0" dirty="0">
                            <a:solidFill>
                              <a:srgbClr val="000000"/>
                            </a:solidFill>
                            <a:effectLst/>
                            <a:latin typeface="+mn-lt"/>
                          </a:endParaRPr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</a:tcPr>
                    </a:tc>
                    <a:tc gridSpan="5"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9525" marR="9525" marT="9525" marB="0" anchor="ctr">
                        <a:lnL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blipFill>
                          <a:blip r:embed="rId2"/>
                          <a:stretch>
                            <a:fillRect l="-13419" t="-120339" r="-319" b="-120904"/>
                          </a:stretch>
                        </a:blipFill>
                      </a:tcPr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 h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643910">
                    <a:tc rowSpan="2"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200" b="1" u="none" strike="noStrike" dirty="0">
                              <a:effectLst/>
                            </a:rPr>
                            <a:t>100</a:t>
                          </a:r>
                          <a:r>
                            <a:rPr lang="ko-KR" altLang="en-US" sz="1200" b="1" u="none" strike="noStrike" dirty="0">
                              <a:effectLst/>
                            </a:rPr>
                            <a:t>점 만점 기준 환산</a:t>
                          </a:r>
                          <a:endParaRPr lang="ko-KR" altLang="en-US" sz="12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u="none" strike="noStrike" dirty="0" smtClean="0">
                              <a:effectLst/>
                            </a:rPr>
                            <a:t>20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b="0" i="0" u="none" strike="noStrike" dirty="0" smtClean="0">
                              <a:solidFill>
                                <a:schemeClr val="tx1"/>
                              </a:solidFill>
                              <a:effectLst/>
                              <a:latin typeface="+mn-lt"/>
                            </a:rPr>
                            <a:t>40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u="none" strike="noStrike" dirty="0" smtClean="0">
                              <a:effectLst/>
                            </a:rPr>
                            <a:t>60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80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en-US" altLang="ko-KR" sz="1000" u="none" strike="noStrike" dirty="0">
                              <a:effectLst/>
                            </a:rPr>
                            <a:t>100</a:t>
                          </a:r>
                          <a:endParaRPr lang="ko-KR" altLang="en-US" sz="10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맑은 고딕"/>
                          </a:endParaRPr>
                        </a:p>
                      </a:txBody>
                      <a:tcPr marL="9525" marR="9525" marT="9525" marB="0"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643910"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매우 불만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불만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보통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만족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 fontAlgn="ctr" latinLnBrk="0"/>
                          <a:r>
                            <a:rPr lang="ko-KR" altLang="en-US" sz="1200" b="1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맑은 고딕"/>
                            </a:rPr>
                            <a:t>매우 만족</a:t>
                          </a:r>
                        </a:p>
                      </a:txBody>
                      <a:tcPr marL="9525" marR="9525" marT="9525" marB="0" anchor="ctr">
                        <a:solidFill>
                          <a:schemeClr val="accent1">
                            <a:lumMod val="20000"/>
                            <a:lumOff val="8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97" name="Group 14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78796251"/>
                  </p:ext>
                </p:extLst>
              </p:nvPr>
            </p:nvGraphicFramePr>
            <p:xfrm>
              <a:off x="5061013" y="2562272"/>
              <a:ext cx="4328292" cy="3639039"/>
            </p:xfrm>
            <a:graphic>
              <a:graphicData uri="http://schemas.openxmlformats.org/drawingml/2006/table">
                <a:tbl>
                  <a:tblPr>
                    <a:tableStyleId>{BC89EF96-8CEA-46FF-86C4-4CE0E7609802}</a:tableStyleId>
                  </a:tblPr>
                  <a:tblGrid>
                    <a:gridCol w="1548171">
                      <a:extLst>
                        <a:ext uri="{9D8B030D-6E8A-4147-A177-3AD203B41FA5}">
                          <a16:colId xmlns="" xmlns:a16="http://schemas.microsoft.com/office/drawing/2014/main" val="20000"/>
                        </a:ext>
                      </a:extLst>
                    </a:gridCol>
                    <a:gridCol w="944121">
                      <a:extLst>
                        <a:ext uri="{9D8B030D-6E8A-4147-A177-3AD203B41FA5}">
                          <a16:colId xmlns="" xmlns:a16="http://schemas.microsoft.com/office/drawing/2014/main" val="20001"/>
                        </a:ext>
                      </a:extLst>
                    </a:gridCol>
                    <a:gridCol w="1836000">
                      <a:extLst>
                        <a:ext uri="{9D8B030D-6E8A-4147-A177-3AD203B41FA5}">
                          <a16:colId xmlns="" xmlns:a16="http://schemas.microsoft.com/office/drawing/2014/main" val="20002"/>
                        </a:ext>
                      </a:extLst>
                    </a:gridCol>
                  </a:tblGrid>
                  <a:tr h="585544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ko-KR" altLang="en-US" sz="1000" b="1" u="none" strike="noStrike" cap="none" normalizeH="0" baseline="0" dirty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주요 요인</a:t>
                          </a:r>
                          <a:endParaRPr kumimoji="1" lang="ko-KR" altLang="en-US" sz="1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ko-KR" altLang="en-US" sz="1000" b="1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문항 </a:t>
                          </a:r>
                          <a:r>
                            <a:rPr kumimoji="1" lang="ko-KR" altLang="en-US" sz="1000" b="1" u="none" strike="noStrike" cap="none" normalizeH="0" baseline="0" dirty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수</a:t>
                          </a:r>
                          <a:endParaRPr kumimoji="1" lang="ko-KR" altLang="en-US" sz="1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ko-KR" altLang="en-US" sz="1000" b="1" u="none" strike="noStrike" cap="none" normalizeH="0" baseline="0" dirty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산업체 종합 만족도</a:t>
                          </a:r>
                          <a:endParaRPr kumimoji="1" lang="ko-KR" altLang="en-US" sz="1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val="10000"/>
                      </a:ext>
                    </a:extLst>
                  </a:tr>
                  <a:tr h="610699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ko-KR" altLang="en-US" sz="1000" b="1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대학혁신</a:t>
                          </a:r>
                          <a:endParaRPr kumimoji="1" lang="ko-KR" altLang="en-US" sz="1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1000" b="0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3</a:t>
                          </a:r>
                          <a:endParaRPr kumimoji="1" lang="en-US" altLang="ko-KR" sz="1000" b="0" u="none" strike="noStrike" cap="none" normalizeH="0" baseline="0" dirty="0">
                            <a:ln>
                              <a:noFill/>
                            </a:ln>
                            <a:effectLst/>
                            <a:latin typeface="+mn-ea"/>
                            <a:ea typeface="+mn-ea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 rowSpan="5">
                      <a:txBody>
                        <a:bodyPr/>
                        <a:lstStyle/>
                        <a:p>
                          <a:pPr eaLnBrk="1" latinLnBrk="0" hangingPunct="1"/>
                          <a14:m>
                            <m:oMathPara xmlns:m="http://schemas.openxmlformats.org/officeDocument/2006/math">
                              <m:oMathParaPr>
                                <m:jc m:val="center"/>
                              </m:oMathParaPr>
                              <m:oMath xmlns:m="http://schemas.openxmlformats.org/officeDocument/2006/math">
                                <m:r>
                                  <a:rPr lang="ko-KR" altLang="en-US" sz="1000" b="0" i="1" smtClean="0">
                                    <a:latin typeface="Cambria Math" panose="02040503050406030204" pitchFamily="18" charset="0"/>
                                    <a:ea typeface="+mn-ea"/>
                                  </a:rPr>
                                  <m:t>종합</m:t>
                                </m:r>
                                <m:r>
                                  <a:rPr lang="ko-KR" altLang="en-US" sz="1000" b="0" i="1" smtClean="0">
                                    <a:latin typeface="Cambria Math" panose="02040503050406030204" pitchFamily="18" charset="0"/>
                                    <a:ea typeface="+mn-ea"/>
                                  </a:rPr>
                                  <m:t> </m:t>
                                </m:r>
                                <m:r>
                                  <a:rPr lang="ko-KR" altLang="en-US" sz="1000" b="0" i="1" smtClean="0">
                                    <a:latin typeface="Cambria Math" panose="02040503050406030204" pitchFamily="18" charset="0"/>
                                    <a:ea typeface="+mn-ea"/>
                                  </a:rPr>
                                  <m:t>만족도</m:t>
                                </m:r>
                                <m:r>
                                  <a:rPr lang="en-US" altLang="ko-KR" sz="1000" b="0" smtClean="0">
                                    <a:latin typeface="Cambria Math" panose="02040503050406030204" pitchFamily="18" charset="0"/>
                                    <a:ea typeface="+mn-ea"/>
                                  </a:rPr>
                                  <m:t>=</m:t>
                                </m:r>
                                <m:nary>
                                  <m:naryPr>
                                    <m:chr m:val="∑"/>
                                    <m:ctrlPr>
                                      <a:rPr lang="en-US" altLang="ko-KR" sz="1000" b="0" i="1" smtClean="0"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en-US" altLang="ko-KR" sz="1000" b="0" i="1" smtClean="0"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𝑛</m:t>
                                    </m:r>
                                    <m:r>
                                      <a:rPr lang="en-US" altLang="ko-KR" sz="1000" b="0" smtClean="0"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=</m:t>
                                    </m:r>
                                    <m:r>
                                      <a:rPr lang="en-US" altLang="ko-KR" sz="1000" b="0" i="1" smtClean="0"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altLang="ko-KR" sz="1000" b="0" i="1" smtClean="0">
                                        <a:latin typeface="Cambria Math" panose="02040503050406030204" pitchFamily="18" charset="0"/>
                                        <a:ea typeface="+mn-ea"/>
                                      </a:rPr>
                                      <m:t>𝑛</m:t>
                                    </m:r>
                                  </m:sup>
                                  <m:e>
                                    <m:sSub>
                                      <m:sSubPr>
                                        <m:ctrlPr>
                                          <a:rPr lang="en-US" altLang="ko-KR" sz="1000" b="0" i="1" smtClean="0"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ko-KR" sz="1000" b="0" i="1" smtClean="0"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𝐶</m:t>
                                        </m:r>
                                      </m:e>
                                      <m:sub>
                                        <m:r>
                                          <a:rPr lang="en-US" altLang="ko-KR" sz="1000" b="0" i="1" smtClean="0">
                                            <a:latin typeface="Cambria Math" panose="02040503050406030204" pitchFamily="18" charset="0"/>
                                            <a:ea typeface="+mn-ea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</m:nary>
                                <m:r>
                                  <a:rPr lang="en-US" altLang="ko-KR" sz="1000" b="0" smtClean="0">
                                    <a:latin typeface="Cambria Math" panose="02040503050406030204" pitchFamily="18" charset="0"/>
                                    <a:ea typeface="+mn-ea"/>
                                  </a:rPr>
                                  <m:t>, </m:t>
                                </m:r>
                              </m:oMath>
                            </m:oMathPara>
                          </a14:m>
                          <a:endParaRPr lang="en-US" altLang="ko-KR" sz="1000" b="0" dirty="0">
                            <a:latin typeface="+mn-ea"/>
                            <a:ea typeface="+mn-ea"/>
                          </a:endParaRPr>
                        </a:p>
                        <a:p>
                          <a:pPr algn="ctr" eaLnBrk="1" latinLnBrk="0" hangingPunct="1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altLang="ko-KR" sz="1000" b="0" i="1" smtClean="0">
                                      <a:latin typeface="Cambria Math" panose="02040503050406030204" pitchFamily="18" charset="0"/>
                                      <a:ea typeface="+mn-ea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ko-KR" sz="1000" b="0" i="1" smtClean="0"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altLang="ko-KR" sz="1000" b="0" i="1" smtClean="0"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𝑛</m:t>
                                  </m:r>
                                  <m:r>
                                    <a:rPr lang="en-US" altLang="ko-KR" sz="1000" b="0" smtClean="0">
                                      <a:latin typeface="Cambria Math" panose="02040503050406030204" pitchFamily="18" charset="0"/>
                                      <a:ea typeface="+mn-ea"/>
                                    </a:rPr>
                                    <m:t> 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altLang="ko-KR" sz="1000" b="0" dirty="0">
                              <a:latin typeface="+mn-ea"/>
                              <a:ea typeface="+mn-ea"/>
                            </a:rPr>
                            <a:t>: </a:t>
                          </a:r>
                          <a:r>
                            <a:rPr lang="ko-KR" altLang="en-US" sz="1000" b="0" dirty="0">
                              <a:latin typeface="+mn-ea"/>
                              <a:ea typeface="+mn-ea"/>
                            </a:rPr>
                            <a:t>부문별 문항의 산술평균</a:t>
                          </a:r>
                          <a:endParaRPr lang="en-US" altLang="ko-KR" sz="1000" b="0" dirty="0">
                            <a:latin typeface="+mn-ea"/>
                            <a:ea typeface="+mn-ea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extLst>
                      <a:ext uri="{0D108BD9-81ED-4DB2-BD59-A6C34878D82A}">
                        <a16:rowId xmlns="" xmlns:a16="http://schemas.microsoft.com/office/drawing/2014/main" val="10001"/>
                      </a:ext>
                    </a:extLst>
                  </a:tr>
                  <a:tr h="610699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ko-KR" altLang="en-US" sz="1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+mn-ea"/>
                              <a:ea typeface="+mn-ea"/>
                              <a:cs typeface="Times New Roman" pitchFamily="18" charset="0"/>
                            </a:rPr>
                            <a:t>대학인식</a:t>
                          </a:r>
                          <a:endParaRPr kumimoji="1" lang="ko-KR" altLang="en-US" sz="1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1000" b="0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4</a:t>
                          </a:r>
                          <a:endParaRPr kumimoji="1" lang="en-US" altLang="ko-KR" sz="1000" b="0" u="none" strike="noStrike" cap="none" normalizeH="0" baseline="0" dirty="0">
                            <a:ln>
                              <a:noFill/>
                            </a:ln>
                            <a:effectLst/>
                            <a:latin typeface="+mn-ea"/>
                            <a:ea typeface="+mn-ea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val="10003"/>
                      </a:ext>
                    </a:extLst>
                  </a:tr>
                  <a:tr h="610699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1" lang="ko-KR" altLang="en-US" sz="1000" b="1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현장실습</a:t>
                          </a:r>
                          <a:endParaRPr kumimoji="1" lang="ko-KR" altLang="en-US" sz="1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1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+mn-ea"/>
                              <a:ea typeface="+mn-ea"/>
                              <a:cs typeface="Times New Roman" pitchFamily="18" charset="0"/>
                            </a:rPr>
                            <a:t>4</a:t>
                          </a:r>
                          <a:endParaRPr kumimoji="1" lang="ko-KR" altLang="en-US" sz="1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val="10002"/>
                      </a:ext>
                    </a:extLst>
                  </a:tr>
                  <a:tr h="610699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1" lang="ko-KR" altLang="en-US" sz="1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+mn-ea"/>
                              <a:ea typeface="+mn-ea"/>
                              <a:cs typeface="Times New Roman" pitchFamily="18" charset="0"/>
                            </a:rPr>
                            <a:t>핵심역량</a:t>
                          </a:r>
                          <a:endParaRPr kumimoji="1" lang="ko-KR" altLang="en-US" sz="1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1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+mn-ea"/>
                              <a:ea typeface="+mn-ea"/>
                              <a:cs typeface="Times New Roman" pitchFamily="18" charset="0"/>
                            </a:rPr>
                            <a:t>12</a:t>
                          </a:r>
                          <a:endParaRPr kumimoji="1" lang="ko-KR" altLang="en-US" sz="1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val="2535240593"/>
                      </a:ext>
                    </a:extLst>
                  </a:tr>
                  <a:tr h="610699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1" lang="ko-KR" altLang="en-US" sz="1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+mn-ea"/>
                              <a:ea typeface="+mn-ea"/>
                              <a:cs typeface="Times New Roman" pitchFamily="18" charset="0"/>
                            </a:rPr>
                            <a:t>전공역량</a:t>
                          </a:r>
                          <a:endParaRPr kumimoji="1" lang="ko-KR" altLang="en-US" sz="1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1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+mn-ea"/>
                              <a:ea typeface="+mn-ea"/>
                              <a:cs typeface="Times New Roman" pitchFamily="18" charset="0"/>
                            </a:rPr>
                            <a:t>2</a:t>
                          </a:r>
                          <a:endParaRPr kumimoji="1" lang="ko-KR" altLang="en-US" sz="1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="" xmlns:a16="http://schemas.microsoft.com/office/drawing/2014/main" val="400501089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97" name="Group 14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378796251"/>
                  </p:ext>
                </p:extLst>
              </p:nvPr>
            </p:nvGraphicFramePr>
            <p:xfrm>
              <a:off x="5061013" y="2562272"/>
              <a:ext cx="4328292" cy="3639039"/>
            </p:xfrm>
            <a:graphic>
              <a:graphicData uri="http://schemas.openxmlformats.org/drawingml/2006/table">
                <a:tbl>
                  <a:tblPr>
                    <a:tableStyleId>{BC89EF96-8CEA-46FF-86C4-4CE0E7609802}</a:tableStyleId>
                  </a:tblPr>
                  <a:tblGrid>
                    <a:gridCol w="1548171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0000"/>
                        </a:ext>
                      </a:extLst>
                    </a:gridCol>
                    <a:gridCol w="944121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0001"/>
                        </a:ext>
                      </a:extLst>
                    </a:gridCol>
                    <a:gridCol w="1836000">
                      <a:extLst>
                        <a:ext uri="{9D8B030D-6E8A-4147-A177-3AD203B41FA5}">
                          <a16:colId xmlns:a16="http://schemas.microsoft.com/office/drawing/2014/main" xmlns="" xmlns:a14="http://schemas.microsoft.com/office/drawing/2010/main" val="20002"/>
                        </a:ext>
                      </a:extLst>
                    </a:gridCol>
                  </a:tblGrid>
                  <a:tr h="585544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ko-KR" altLang="en-US" sz="1000" b="1" u="none" strike="noStrike" cap="none" normalizeH="0" baseline="0" dirty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주요 요인</a:t>
                          </a:r>
                          <a:endParaRPr kumimoji="1" lang="ko-KR" altLang="en-US" sz="1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ko-KR" altLang="en-US" sz="1000" b="1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문항 </a:t>
                          </a:r>
                          <a:r>
                            <a:rPr kumimoji="1" lang="ko-KR" altLang="en-US" sz="1000" b="1" u="none" strike="noStrike" cap="none" normalizeH="0" baseline="0" dirty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수</a:t>
                          </a:r>
                          <a:endParaRPr kumimoji="1" lang="ko-KR" altLang="en-US" sz="1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ko-KR" altLang="en-US" sz="1000" b="1" u="none" strike="noStrike" cap="none" normalizeH="0" baseline="0" dirty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산업체 종합 만족도</a:t>
                          </a:r>
                          <a:endParaRPr kumimoji="1" lang="ko-KR" altLang="en-US" sz="1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bg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0000"/>
                      </a:ext>
                    </a:extLst>
                  </a:tr>
                  <a:tr h="610699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ko-KR" altLang="en-US" sz="1000" b="1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대학혁신</a:t>
                          </a:r>
                          <a:endParaRPr kumimoji="1" lang="ko-KR" altLang="en-US" sz="1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1000" b="0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3</a:t>
                          </a:r>
                          <a:endParaRPr kumimoji="1" lang="en-US" altLang="ko-KR" sz="1000" b="0" u="none" strike="noStrike" cap="none" normalizeH="0" baseline="0" dirty="0">
                            <a:ln>
                              <a:noFill/>
                            </a:ln>
                            <a:effectLst/>
                            <a:latin typeface="+mn-ea"/>
                            <a:ea typeface="+mn-ea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 rowSpan="5">
                      <a:txBody>
                        <a:bodyPr/>
                        <a:lstStyle/>
                        <a:p>
                          <a:endParaRPr lang="ko-KR"/>
                        </a:p>
                      </a:txBody>
                      <a:tcPr marL="36000" marR="36000" marT="36004" marB="36004" anchor="ctr" horzOverflow="overflow">
                        <a:blipFill rotWithShape="0">
                          <a:blip r:embed="rId3"/>
                          <a:stretch>
                            <a:fillRect l="-135762" t="-19323" r="-22517" b="-39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0001"/>
                      </a:ext>
                    </a:extLst>
                  </a:tr>
                  <a:tr h="610699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ko-KR" altLang="en-US" sz="1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+mn-ea"/>
                              <a:ea typeface="+mn-ea"/>
                              <a:cs typeface="Times New Roman" pitchFamily="18" charset="0"/>
                            </a:rPr>
                            <a:t>대학인식</a:t>
                          </a:r>
                          <a:endParaRPr kumimoji="1" lang="ko-KR" altLang="en-US" sz="1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1000" b="0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4</a:t>
                          </a:r>
                          <a:endParaRPr kumimoji="1" lang="en-US" altLang="ko-KR" sz="1000" b="0" u="none" strike="noStrike" cap="none" normalizeH="0" baseline="0" dirty="0">
                            <a:ln>
                              <a:noFill/>
                            </a:ln>
                            <a:effectLst/>
                            <a:latin typeface="+mn-ea"/>
                            <a:ea typeface="+mn-ea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</a:tr>
                  <a:tr h="610699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1" lang="ko-KR" altLang="en-US" sz="1000" b="1" u="none" strike="noStrike" cap="none" normalizeH="0" baseline="0" dirty="0" smtClean="0">
                              <a:ln>
                                <a:noFill/>
                              </a:ln>
                              <a:effectLst/>
                              <a:latin typeface="+mn-ea"/>
                              <a:ea typeface="+mn-ea"/>
                            </a:rPr>
                            <a:t>현장실습</a:t>
                          </a:r>
                          <a:endParaRPr kumimoji="1" lang="ko-KR" altLang="en-US" sz="1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1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+mn-ea"/>
                              <a:ea typeface="+mn-ea"/>
                              <a:cs typeface="Times New Roman" pitchFamily="18" charset="0"/>
                            </a:rPr>
                            <a:t>4</a:t>
                          </a:r>
                          <a:endParaRPr kumimoji="1" lang="ko-KR" altLang="en-US" sz="1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10002"/>
                      </a:ext>
                    </a:extLst>
                  </a:tr>
                  <a:tr h="610699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1" lang="ko-KR" altLang="en-US" sz="1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+mn-ea"/>
                              <a:ea typeface="+mn-ea"/>
                              <a:cs typeface="Times New Roman" pitchFamily="18" charset="0"/>
                            </a:rPr>
                            <a:t>핵심역량</a:t>
                          </a:r>
                          <a:endParaRPr kumimoji="1" lang="ko-KR" altLang="en-US" sz="1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1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+mn-ea"/>
                              <a:ea typeface="+mn-ea"/>
                              <a:cs typeface="Times New Roman" pitchFamily="18" charset="0"/>
                            </a:rPr>
                            <a:t>12</a:t>
                          </a:r>
                          <a:endParaRPr kumimoji="1" lang="ko-KR" altLang="en-US" sz="1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2535240593"/>
                      </a:ext>
                    </a:extLst>
                  </a:tr>
                  <a:tr h="610699"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1" lang="ko-KR" altLang="en-US" sz="1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+mn-ea"/>
                              <a:ea typeface="+mn-ea"/>
                              <a:cs typeface="Times New Roman" pitchFamily="18" charset="0"/>
                            </a:rPr>
                            <a:t>전공역량</a:t>
                          </a:r>
                          <a:endParaRPr kumimoji="1" lang="ko-KR" altLang="en-US" sz="1000" b="1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20000"/>
                            </a:spcBef>
                            <a:spcAft>
                              <a:spcPct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1" lang="en-US" altLang="ko-KR" sz="1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+mn-ea"/>
                              <a:ea typeface="+mn-ea"/>
                              <a:cs typeface="Times New Roman" pitchFamily="18" charset="0"/>
                            </a:rPr>
                            <a:t>2</a:t>
                          </a:r>
                          <a:endParaRPr kumimoji="1" lang="ko-KR" altLang="en-US" sz="1000" b="0" i="0" u="none" strike="noStrike" cap="none" normalizeH="0" baseline="0" dirty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+mn-ea"/>
                            <a:ea typeface="+mn-ea"/>
                            <a:cs typeface="Times New Roman" pitchFamily="18" charset="0"/>
                          </a:endParaRPr>
                        </a:p>
                      </a:txBody>
                      <a:tcPr marL="36000" marR="36000" marT="36004" marB="36004" anchor="ctr" horzOverflow="overflow"/>
                    </a:tc>
                    <a:tc vMerge="1">
                      <a:txBody>
                        <a:bodyPr/>
                        <a:lstStyle/>
                        <a:p>
                          <a:pPr latinLnBrk="1"/>
                          <a:endParaRPr lang="ko-KR" altLang="en-US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xmlns="" xmlns:a14="http://schemas.microsoft.com/office/drawing/2010/main" val="40050108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98" name="텍스트 개체 틀 12"/>
          <p:cNvSpPr txBox="1">
            <a:spLocks/>
          </p:cNvSpPr>
          <p:nvPr/>
        </p:nvSpPr>
        <p:spPr>
          <a:xfrm>
            <a:off x="630395" y="2187449"/>
            <a:ext cx="4321174" cy="29238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200" b="1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17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300" dirty="0"/>
              <a:t>[</a:t>
            </a:r>
            <a:r>
              <a:rPr lang="ko-KR" altLang="en-US" sz="1300" dirty="0"/>
              <a:t>측정 척도</a:t>
            </a:r>
            <a:r>
              <a:rPr lang="en-US" altLang="ko-KR" sz="1300" dirty="0"/>
              <a:t>]</a:t>
            </a:r>
            <a:endParaRPr lang="ko-KR" altLang="en-US" sz="1300" dirty="0"/>
          </a:p>
        </p:txBody>
      </p:sp>
      <p:sp>
        <p:nvSpPr>
          <p:cNvPr id="99" name="텍스트 개체 틀 12"/>
          <p:cNvSpPr txBox="1">
            <a:spLocks/>
          </p:cNvSpPr>
          <p:nvPr/>
        </p:nvSpPr>
        <p:spPr>
          <a:xfrm>
            <a:off x="5076261" y="2185108"/>
            <a:ext cx="4321174" cy="29238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1200" b="1" kern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17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300" dirty="0"/>
              <a:t>[</a:t>
            </a:r>
            <a:r>
              <a:rPr lang="ko-KR" altLang="en-US" sz="1300" dirty="0"/>
              <a:t>산업체 만족도 산출</a:t>
            </a:r>
            <a:r>
              <a:rPr lang="en-US" altLang="ko-KR" sz="1300" dirty="0"/>
              <a:t>]</a:t>
            </a:r>
            <a:endParaRPr lang="ko-KR" altLang="en-US" sz="1300" dirty="0"/>
          </a:p>
        </p:txBody>
      </p:sp>
    </p:spTree>
    <p:extLst>
      <p:ext uri="{BB962C8B-B14F-4D97-AF65-F5344CB8AC3E}">
        <p14:creationId xmlns:p14="http://schemas.microsoft.com/office/powerpoint/2010/main" val="289945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dirty="0">
                <a:solidFill>
                  <a:schemeClr val="tx1"/>
                </a:solidFill>
                <a:latin typeface="+mn-ea"/>
                <a:ea typeface="+mn-ea"/>
              </a:rPr>
              <a:t>4. </a:t>
            </a:r>
            <a:r>
              <a:rPr lang="ko-KR" altLang="en-US" dirty="0">
                <a:solidFill>
                  <a:schemeClr val="tx1"/>
                </a:solidFill>
                <a:latin typeface="+mn-ea"/>
                <a:ea typeface="+mn-ea"/>
              </a:rPr>
              <a:t>조사 설계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-</a:t>
            </a:r>
            <a:fld id="{D1E91C36-28B7-495F-BC82-F90B359F408A}" type="slidenum">
              <a:rPr lang="ko-KR" altLang="en-US" smtClean="0"/>
              <a:pPr/>
              <a:t>8</a:t>
            </a:fld>
            <a:r>
              <a:rPr lang="en-US" altLang="ko-KR" dirty="0"/>
              <a:t>-</a:t>
            </a:r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quarter" idx="4294967295"/>
          </p:nvPr>
        </p:nvSpPr>
        <p:spPr>
          <a:xfrm>
            <a:off x="596516" y="844516"/>
            <a:ext cx="8928992" cy="604264"/>
          </a:xfrm>
          <a:prstGeom prst="roundRect">
            <a:avLst>
              <a:gd name="adj" fmla="val 7143"/>
            </a:avLst>
          </a:prstGeom>
          <a:ln w="28575">
            <a:solidFill>
              <a:schemeClr val="accent1">
                <a:lumMod val="75000"/>
              </a:schemeClr>
            </a:solidFill>
          </a:ln>
        </p:spPr>
        <p:txBody>
          <a:bodyPr/>
          <a:lstStyle/>
          <a:p>
            <a:pPr marL="0" indent="0" algn="ctr">
              <a:lnSpc>
                <a:spcPct val="2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ko-KR" altLang="en-US" sz="1400" b="1" dirty="0" smtClean="0">
                <a:latin typeface="+mn-ea"/>
                <a:cs typeface="Times New Roman" pitchFamily="18" charset="0"/>
              </a:rPr>
              <a:t>설문지는 대학혁신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, 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대학인식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, 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현장실습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, 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핵심역량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, 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전공역량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 5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개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영역의 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5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개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요인</a:t>
            </a:r>
            <a:r>
              <a:rPr lang="en-US" altLang="ko-KR" sz="1400" b="1" dirty="0">
                <a:latin typeface="+mn-ea"/>
                <a:cs typeface="Times New Roman" pitchFamily="18" charset="0"/>
              </a:rPr>
              <a:t>, </a:t>
            </a:r>
            <a:r>
              <a:rPr lang="en-US" altLang="ko-KR" sz="1400" b="1" dirty="0" smtClean="0">
                <a:latin typeface="+mn-ea"/>
                <a:cs typeface="Times New Roman" pitchFamily="18" charset="0"/>
              </a:rPr>
              <a:t>25</a:t>
            </a:r>
            <a:r>
              <a:rPr lang="ko-KR" altLang="en-US" sz="1400" b="1" dirty="0" smtClean="0">
                <a:latin typeface="+mn-ea"/>
                <a:cs typeface="Times New Roman" pitchFamily="18" charset="0"/>
              </a:rPr>
              <a:t>개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문항으로</a:t>
            </a:r>
            <a:r>
              <a:rPr lang="en-US" altLang="ko-KR" sz="1400" b="1" dirty="0">
                <a:latin typeface="+mn-ea"/>
                <a:cs typeface="Times New Roman" pitchFamily="18" charset="0"/>
              </a:rPr>
              <a:t> </a:t>
            </a:r>
            <a:r>
              <a:rPr lang="ko-KR" altLang="en-US" sz="1400" b="1" dirty="0">
                <a:latin typeface="+mn-ea"/>
                <a:cs typeface="Times New Roman" pitchFamily="18" charset="0"/>
              </a:rPr>
              <a:t>구성</a:t>
            </a:r>
          </a:p>
        </p:txBody>
      </p:sp>
      <p:sp>
        <p:nvSpPr>
          <p:cNvPr id="44" name="직사각형 43"/>
          <p:cNvSpPr/>
          <p:nvPr/>
        </p:nvSpPr>
        <p:spPr>
          <a:xfrm>
            <a:off x="596516" y="1680872"/>
            <a:ext cx="8928992" cy="396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latin typeface="Times New Roman" panose="02020603050405020304" pitchFamily="18" charset="0"/>
              </a:rPr>
              <a:t>설문 구성 및 문항 수</a:t>
            </a:r>
          </a:p>
        </p:txBody>
      </p:sp>
      <p:graphicFrame>
        <p:nvGraphicFramePr>
          <p:cNvPr id="21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6392503"/>
              </p:ext>
            </p:extLst>
          </p:nvPr>
        </p:nvGraphicFramePr>
        <p:xfrm>
          <a:off x="596516" y="2471317"/>
          <a:ext cx="4317442" cy="3409238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0770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2419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25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영역</a:t>
                      </a:r>
                    </a:p>
                  </a:txBody>
                  <a:tcPr marL="36000" marR="36000" marT="18000" marB="18000"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요인</a:t>
                      </a:r>
                    </a:p>
                  </a:txBody>
                  <a:tcPr marL="36000" marR="36000" marT="18000" marB="18000"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문항 수</a:t>
                      </a: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597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대학혁신</a:t>
                      </a:r>
                      <a:endParaRPr kumimoji="1" lang="ko-KR" altLang="en-US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</a:pPr>
                      <a:r>
                        <a:rPr lang="ko-KR" altLang="en-US" sz="11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대학혁신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597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대학인식</a:t>
                      </a:r>
                      <a:endParaRPr kumimoji="1" lang="en-US" altLang="ko-K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/>
                </a:tc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대학인식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marL="0" marR="0" indent="0" algn="ctr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7597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현장실습</a:t>
                      </a:r>
                      <a:endParaRPr kumimoji="1" lang="en-US" altLang="ko-K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/>
                </a:tc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현장실습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/>
                </a:tc>
                <a:tc>
                  <a:txBody>
                    <a:bodyPr/>
                    <a:lstStyle/>
                    <a:p>
                      <a:pPr marL="0" marR="0" indent="0" algn="ctr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597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핵심역량</a:t>
                      </a:r>
                      <a:endParaRPr kumimoji="1" lang="en-US" altLang="ko-K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algn="ctr" eaLnBrk="1" latinLnBrk="0" hangingPunct="1">
                        <a:lnSpc>
                          <a:spcPts val="1240"/>
                        </a:lnSpc>
                      </a:pPr>
                      <a:r>
                        <a:rPr lang="ko-KR" altLang="en-US" sz="1100" b="1" kern="1200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핵심역량</a:t>
                      </a:r>
                      <a:endParaRPr lang="ko-KR" altLang="en-US" sz="1100" b="1" kern="1200" baseline="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2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12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9" name="Group 1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0776242"/>
              </p:ext>
            </p:extLst>
          </p:nvPr>
        </p:nvGraphicFramePr>
        <p:xfrm>
          <a:off x="5092012" y="2469148"/>
          <a:ext cx="4433496" cy="1643928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1242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23224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7606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00956">
                  <a:extLst>
                    <a:ext uri="{9D8B030D-6E8A-4147-A177-3AD203B41FA5}">
                      <a16:colId xmlns="" xmlns:a16="http://schemas.microsoft.com/office/drawing/2014/main" val="2370774785"/>
                    </a:ext>
                  </a:extLst>
                </a:gridCol>
              </a:tblGrid>
              <a:tr h="3779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영역</a:t>
                      </a:r>
                    </a:p>
                  </a:txBody>
                  <a:tcPr marL="36000" marR="36000" marT="18000" marB="18000"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항목</a:t>
                      </a:r>
                    </a:p>
                  </a:txBody>
                  <a:tcPr marL="36000" marR="36000" marT="18000" marB="18000"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문항</a:t>
                      </a:r>
                    </a:p>
                  </a:txBody>
                  <a:tcPr marL="36000" marR="36000" marT="18000" marB="18000"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4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ko-KR" alt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비고</a:t>
                      </a:r>
                    </a:p>
                  </a:txBody>
                  <a:tcPr marL="36000" marR="36000" marT="18000" marB="18000"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619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전공역량</a:t>
                      </a:r>
                      <a:endParaRPr kumimoji="1" lang="en-US" altLang="ko-K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</a:pPr>
                      <a:r>
                        <a:rPr kumimoji="1" lang="ko-K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전공역량</a:t>
                      </a:r>
                      <a:endParaRPr lang="ko-KR" altLang="en-US" sz="11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 horzOverflow="overflow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2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18000" marB="18000"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 typeface="+mj-ea"/>
                        <a:buNone/>
                        <a:tabLst/>
                      </a:pP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0405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4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총계</a:t>
                      </a:r>
                      <a:endParaRPr kumimoji="1" lang="en-US" altLang="ko-KR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 horzOverflow="overflow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25</a:t>
                      </a: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44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ko-KR" alt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36000" marR="36000" marT="18000" marB="18000" anchor="ctr"/>
                </a:tc>
                <a:extLst>
                  <a:ext uri="{0D108BD9-81ED-4DB2-BD59-A6C34878D82A}">
                    <a16:rowId xmlns="" xmlns:a16="http://schemas.microsoft.com/office/drawing/2014/main" val="14365738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047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씨큐아이컨설팅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8064A2"/>
      </a:accent2>
      <a:accent3>
        <a:srgbClr val="4BACC6"/>
      </a:accent3>
      <a:accent4>
        <a:srgbClr val="9BBB59"/>
      </a:accent4>
      <a:accent5>
        <a:srgbClr val="F79646"/>
      </a:accent5>
      <a:accent6>
        <a:srgbClr val="C0504D"/>
      </a:accent6>
      <a:hlink>
        <a:srgbClr val="0000FF"/>
      </a:hlink>
      <a:folHlink>
        <a:srgbClr val="800080"/>
      </a:folHlink>
    </a:clrScheme>
    <a:fontScheme name="맑은 고딕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/>
          <a:tailEnd/>
        </a:ln>
      </a:spPr>
      <a:bodyPr wrap="square" lIns="36000" tIns="36000" rIns="36000" bIns="36000" rtlCol="0" anchor="ctr"/>
      <a:lstStyle>
        <a:defPPr algn="l">
          <a:defRPr sz="1200" dirty="0">
            <a:latin typeface="맑은 고딕" pitchFamily="50" charset="-127"/>
            <a:ea typeface="맑은 고딕" pitchFamily="50" charset="-127"/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5400" cmpd="sng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19782</TotalTime>
  <Words>5195</Words>
  <Application>Microsoft Office PowerPoint</Application>
  <PresentationFormat>A4 용지(210x297mm)</PresentationFormat>
  <Paragraphs>2910</Paragraphs>
  <Slides>43</Slides>
  <Notes>5</Notes>
  <HiddenSlides>0</HiddenSlides>
  <MMClips>0</MMClips>
  <ScaleCrop>false</ScaleCrop>
  <HeadingPairs>
    <vt:vector size="6" baseType="variant">
      <vt:variant>
        <vt:lpstr>사용한 글꼴</vt:lpstr>
      </vt:variant>
      <vt:variant>
        <vt:i4>11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43</vt:i4>
      </vt:variant>
    </vt:vector>
  </HeadingPairs>
  <TitlesOfParts>
    <vt:vector size="55" baseType="lpstr">
      <vt:lpstr>HY견고딕</vt:lpstr>
      <vt:lpstr>HY견명조</vt:lpstr>
      <vt:lpstr>Gulim</vt:lpstr>
      <vt:lpstr>Gulim</vt:lpstr>
      <vt:lpstr>굴림체</vt:lpstr>
      <vt:lpstr>맑은 고딕</vt:lpstr>
      <vt:lpstr>Arial</vt:lpstr>
      <vt:lpstr>Calibri</vt:lpstr>
      <vt:lpstr>Cambria Math</vt:lpstr>
      <vt:lpstr>Times New Roman</vt:lpstr>
      <vt:lpstr>Wingdings</vt:lpstr>
      <vt:lpstr>Office 테마</vt:lpstr>
      <vt:lpstr>2022학년도 신한대학교 산업체 만족도 조사</vt:lpstr>
      <vt:lpstr>PowerPoint 프레젠테이션</vt:lpstr>
      <vt:lpstr>Ⅰ. 조사 개요</vt:lpstr>
      <vt:lpstr>1. 조사 목적</vt:lpstr>
      <vt:lpstr>2. 측정 모형</vt:lpstr>
      <vt:lpstr>3. 수행 절차</vt:lpstr>
      <vt:lpstr>4. 조사 설계</vt:lpstr>
      <vt:lpstr>4. 조사 설계</vt:lpstr>
      <vt:lpstr>4. 조사 설계</vt:lpstr>
      <vt:lpstr>5. 응답자 현황</vt:lpstr>
      <vt:lpstr>PowerPoint 프레젠테이션</vt:lpstr>
      <vt:lpstr>1. 종합 만족도</vt:lpstr>
      <vt:lpstr>1. 종합 만족도</vt:lpstr>
      <vt:lpstr>1. 종합 만족도</vt:lpstr>
      <vt:lpstr>1. 종합 만족도</vt:lpstr>
      <vt:lpstr>2. 속성별 만족도</vt:lpstr>
      <vt:lpstr>2. 속성별 만족도</vt:lpstr>
      <vt:lpstr>2. 속성별 만족도</vt:lpstr>
      <vt:lpstr>2. 속성별 만족도</vt:lpstr>
      <vt:lpstr>2. 속성별 만족도</vt:lpstr>
      <vt:lpstr>2. 속성별 만족도</vt:lpstr>
      <vt:lpstr>2. 속성별 만족도</vt:lpstr>
      <vt:lpstr>2. 속성별 만족도</vt:lpstr>
      <vt:lpstr>2. 속성별 만족도</vt:lpstr>
      <vt:lpstr>2. 속성별 만족도</vt:lpstr>
      <vt:lpstr>2. 속성별 만족도</vt:lpstr>
      <vt:lpstr>2. 속성별 만족도</vt:lpstr>
      <vt:lpstr>2. 속성별 만족도</vt:lpstr>
      <vt:lpstr>2. 속성별 만족도</vt:lpstr>
      <vt:lpstr>2. 속성별 만족도</vt:lpstr>
      <vt:lpstr>2. 속성별 만족도</vt:lpstr>
      <vt:lpstr>2. 속성별 만족도</vt:lpstr>
      <vt:lpstr>2. 속성별 만족도</vt:lpstr>
      <vt:lpstr>3. 기타 부가 사항</vt:lpstr>
      <vt:lpstr>PowerPoint 프레젠테이션</vt:lpstr>
      <vt:lpstr>1. 결과</vt:lpstr>
      <vt:lpstr>1. 결과</vt:lpstr>
      <vt:lpstr>1. 결과</vt:lpstr>
      <vt:lpstr>2. 제언</vt:lpstr>
      <vt:lpstr>PowerPoint 프레젠테이션</vt:lpstr>
      <vt:lpstr>1. 설문지</vt:lpstr>
      <vt:lpstr>1. 설문지</vt:lpstr>
      <vt:lpstr>2022학년도 신한대학교 산업체 만족도 조사</vt:lpstr>
    </vt:vector>
  </TitlesOfParts>
  <Company>CQI Consulting Co., Ltd.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CQI04</dc:creator>
  <cp:lastModifiedBy>Windows 사용자</cp:lastModifiedBy>
  <cp:revision>1779</cp:revision>
  <cp:lastPrinted>2023-03-08T02:43:00Z</cp:lastPrinted>
  <dcterms:created xsi:type="dcterms:W3CDTF">2011-02-11T06:59:05Z</dcterms:created>
  <dcterms:modified xsi:type="dcterms:W3CDTF">2023-03-08T05:47:15Z</dcterms:modified>
</cp:coreProperties>
</file>